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1"/>
  </p:handout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724650" cy="987425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1" autoAdjust="0"/>
    <p:restoredTop sz="94660"/>
  </p:normalViewPr>
  <p:slideViewPr>
    <p:cSldViewPr snapToGrid="0">
      <p:cViewPr varScale="1">
        <p:scale>
          <a:sx n="103" d="100"/>
          <a:sy n="103" d="100"/>
        </p:scale>
        <p:origin x="150"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14650" cy="495300"/>
          </a:xfrm>
          <a:prstGeom prst="rect">
            <a:avLst/>
          </a:prstGeom>
        </p:spPr>
        <p:txBody>
          <a:bodyPr vert="horz" lIns="91430" tIns="45715" rIns="91430" bIns="45715" rtlCol="0"/>
          <a:lstStyle>
            <a:lvl1pPr algn="l">
              <a:defRPr sz="1200"/>
            </a:lvl1pPr>
          </a:lstStyle>
          <a:p>
            <a:endParaRPr lang="it-IT"/>
          </a:p>
        </p:txBody>
      </p:sp>
      <p:sp>
        <p:nvSpPr>
          <p:cNvPr id="3" name="Segnaposto data 2"/>
          <p:cNvSpPr>
            <a:spLocks noGrp="1"/>
          </p:cNvSpPr>
          <p:nvPr>
            <p:ph type="dt" sz="quarter" idx="1"/>
          </p:nvPr>
        </p:nvSpPr>
        <p:spPr>
          <a:xfrm>
            <a:off x="3808413" y="0"/>
            <a:ext cx="2914650" cy="495300"/>
          </a:xfrm>
          <a:prstGeom prst="rect">
            <a:avLst/>
          </a:prstGeom>
        </p:spPr>
        <p:txBody>
          <a:bodyPr vert="horz" lIns="91430" tIns="45715" rIns="91430" bIns="45715" rtlCol="0"/>
          <a:lstStyle>
            <a:lvl1pPr algn="r">
              <a:defRPr sz="1200"/>
            </a:lvl1pPr>
          </a:lstStyle>
          <a:p>
            <a:fld id="{30F9A73E-AE14-4792-81F8-C7A41411A0FE}" type="datetimeFigureOut">
              <a:rPr lang="it-IT" smtClean="0"/>
              <a:t>23/06/2015</a:t>
            </a:fld>
            <a:endParaRPr lang="it-IT"/>
          </a:p>
        </p:txBody>
      </p:sp>
      <p:sp>
        <p:nvSpPr>
          <p:cNvPr id="4" name="Segnaposto piè di pagina 3"/>
          <p:cNvSpPr>
            <a:spLocks noGrp="1"/>
          </p:cNvSpPr>
          <p:nvPr>
            <p:ph type="ftr" sz="quarter" idx="2"/>
          </p:nvPr>
        </p:nvSpPr>
        <p:spPr>
          <a:xfrm>
            <a:off x="0" y="9378951"/>
            <a:ext cx="2914650" cy="495300"/>
          </a:xfrm>
          <a:prstGeom prst="rect">
            <a:avLst/>
          </a:prstGeom>
        </p:spPr>
        <p:txBody>
          <a:bodyPr vert="horz" lIns="91430" tIns="45715" rIns="91430" bIns="45715" rtlCol="0" anchor="b"/>
          <a:lstStyle>
            <a:lvl1pPr algn="l">
              <a:defRPr sz="1200"/>
            </a:lvl1pPr>
          </a:lstStyle>
          <a:p>
            <a:endParaRPr lang="it-IT"/>
          </a:p>
        </p:txBody>
      </p:sp>
      <p:sp>
        <p:nvSpPr>
          <p:cNvPr id="5" name="Segnaposto numero diapositiva 4"/>
          <p:cNvSpPr>
            <a:spLocks noGrp="1"/>
          </p:cNvSpPr>
          <p:nvPr>
            <p:ph type="sldNum" sz="quarter" idx="3"/>
          </p:nvPr>
        </p:nvSpPr>
        <p:spPr>
          <a:xfrm>
            <a:off x="3808413" y="9378951"/>
            <a:ext cx="2914650" cy="495300"/>
          </a:xfrm>
          <a:prstGeom prst="rect">
            <a:avLst/>
          </a:prstGeom>
        </p:spPr>
        <p:txBody>
          <a:bodyPr vert="horz" lIns="91430" tIns="45715" rIns="91430" bIns="45715" rtlCol="0" anchor="b"/>
          <a:lstStyle>
            <a:lvl1pPr algn="r">
              <a:defRPr sz="1200"/>
            </a:lvl1pPr>
          </a:lstStyle>
          <a:p>
            <a:fld id="{F7E75B2D-9140-4EEB-A387-E8B0BF9FF311}" type="slidenum">
              <a:rPr lang="it-IT" smtClean="0"/>
              <a:t>‹N›</a:t>
            </a:fld>
            <a:endParaRPr lang="it-IT"/>
          </a:p>
        </p:txBody>
      </p:sp>
    </p:spTree>
    <p:extLst>
      <p:ext uri="{BB962C8B-B14F-4D97-AF65-F5344CB8AC3E}">
        <p14:creationId xmlns:p14="http://schemas.microsoft.com/office/powerpoint/2010/main" val="285563481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CFF5D31-D249-40DF-8CE9-ED8B924AFD3A}" type="datetimeFigureOut">
              <a:rPr lang="it-IT" smtClean="0"/>
              <a:t>23/06/2015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1792DAF-75A9-4E55-99D9-E52D2C856408}" type="slidenum">
              <a:rPr lang="it-IT" smtClean="0"/>
              <a:t>‹N›</a:t>
            </a:fld>
            <a:endParaRPr lang="it-IT"/>
          </a:p>
        </p:txBody>
      </p:sp>
    </p:spTree>
    <p:extLst>
      <p:ext uri="{BB962C8B-B14F-4D97-AF65-F5344CB8AC3E}">
        <p14:creationId xmlns:p14="http://schemas.microsoft.com/office/powerpoint/2010/main" val="828496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CFF5D31-D249-40DF-8CE9-ED8B924AFD3A}" type="datetimeFigureOut">
              <a:rPr lang="it-IT" smtClean="0"/>
              <a:t>23/06/2015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1792DAF-75A9-4E55-99D9-E52D2C856408}" type="slidenum">
              <a:rPr lang="it-IT" smtClean="0"/>
              <a:t>‹N›</a:t>
            </a:fld>
            <a:endParaRPr lang="it-IT"/>
          </a:p>
        </p:txBody>
      </p:sp>
    </p:spTree>
    <p:extLst>
      <p:ext uri="{BB962C8B-B14F-4D97-AF65-F5344CB8AC3E}">
        <p14:creationId xmlns:p14="http://schemas.microsoft.com/office/powerpoint/2010/main" val="3924451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ACFF5D31-D249-40DF-8CE9-ED8B924AFD3A}" type="datetimeFigureOut">
              <a:rPr lang="it-IT" smtClean="0"/>
              <a:t>23/06/2015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1792DAF-75A9-4E55-99D9-E52D2C856408}" type="slidenum">
              <a:rPr lang="it-IT" smtClean="0"/>
              <a:t>‹N›</a:t>
            </a:fld>
            <a:endParaRPr lang="it-IT"/>
          </a:p>
        </p:txBody>
      </p:sp>
    </p:spTree>
    <p:extLst>
      <p:ext uri="{BB962C8B-B14F-4D97-AF65-F5344CB8AC3E}">
        <p14:creationId xmlns:p14="http://schemas.microsoft.com/office/powerpoint/2010/main" val="4064073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CFF5D31-D249-40DF-8CE9-ED8B924AFD3A}" type="datetimeFigureOut">
              <a:rPr lang="it-IT" smtClean="0"/>
              <a:t>23/06/2015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1792DAF-75A9-4E55-99D9-E52D2C856408}" type="slidenum">
              <a:rPr lang="it-IT" smtClean="0"/>
              <a:t>‹N›</a:t>
            </a:fld>
            <a:endParaRPr lang="it-IT"/>
          </a:p>
        </p:txBody>
      </p:sp>
    </p:spTree>
    <p:extLst>
      <p:ext uri="{BB962C8B-B14F-4D97-AF65-F5344CB8AC3E}">
        <p14:creationId xmlns:p14="http://schemas.microsoft.com/office/powerpoint/2010/main" val="2261129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CFF5D31-D249-40DF-8CE9-ED8B924AFD3A}" type="datetimeFigureOut">
              <a:rPr lang="it-IT" smtClean="0"/>
              <a:t>23/06/2015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F1792DAF-75A9-4E55-99D9-E52D2C856408}" type="slidenum">
              <a:rPr lang="it-IT" smtClean="0"/>
              <a:t>‹N›</a:t>
            </a:fld>
            <a:endParaRPr lang="it-IT"/>
          </a:p>
        </p:txBody>
      </p:sp>
    </p:spTree>
    <p:extLst>
      <p:ext uri="{BB962C8B-B14F-4D97-AF65-F5344CB8AC3E}">
        <p14:creationId xmlns:p14="http://schemas.microsoft.com/office/powerpoint/2010/main" val="16953199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CFF5D31-D249-40DF-8CE9-ED8B924AFD3A}" type="datetimeFigureOut">
              <a:rPr lang="it-IT" smtClean="0"/>
              <a:t>23/06/2015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F1792DAF-75A9-4E55-99D9-E52D2C856408}" type="slidenum">
              <a:rPr lang="it-IT" smtClean="0"/>
              <a:t>‹N›</a:t>
            </a:fld>
            <a:endParaRPr lang="it-IT"/>
          </a:p>
        </p:txBody>
      </p:sp>
    </p:spTree>
    <p:extLst>
      <p:ext uri="{BB962C8B-B14F-4D97-AF65-F5344CB8AC3E}">
        <p14:creationId xmlns:p14="http://schemas.microsoft.com/office/powerpoint/2010/main" val="1744690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CFF5D31-D249-40DF-8CE9-ED8B924AFD3A}" type="datetimeFigureOut">
              <a:rPr lang="it-IT" smtClean="0"/>
              <a:t>23/06/2015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F1792DAF-75A9-4E55-99D9-E52D2C856408}" type="slidenum">
              <a:rPr lang="it-IT" smtClean="0"/>
              <a:t>‹N›</a:t>
            </a:fld>
            <a:endParaRPr lang="it-IT"/>
          </a:p>
        </p:txBody>
      </p:sp>
    </p:spTree>
    <p:extLst>
      <p:ext uri="{BB962C8B-B14F-4D97-AF65-F5344CB8AC3E}">
        <p14:creationId xmlns:p14="http://schemas.microsoft.com/office/powerpoint/2010/main" val="38794962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ACFF5D31-D249-40DF-8CE9-ED8B924AFD3A}" type="datetimeFigureOut">
              <a:rPr lang="it-IT" smtClean="0"/>
              <a:t>23/06/2015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1792DAF-75A9-4E55-99D9-E52D2C856408}" type="slidenum">
              <a:rPr lang="it-IT" smtClean="0"/>
              <a:t>‹N›</a:t>
            </a:fld>
            <a:endParaRPr lang="it-IT"/>
          </a:p>
        </p:txBody>
      </p:sp>
    </p:spTree>
    <p:extLst>
      <p:ext uri="{BB962C8B-B14F-4D97-AF65-F5344CB8AC3E}">
        <p14:creationId xmlns:p14="http://schemas.microsoft.com/office/powerpoint/2010/main" val="3934326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ACFF5D31-D249-40DF-8CE9-ED8B924AFD3A}" type="datetimeFigureOut">
              <a:rPr lang="it-IT" smtClean="0"/>
              <a:t>23/06/2015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1792DAF-75A9-4E55-99D9-E52D2C856408}" type="slidenum">
              <a:rPr lang="it-IT" smtClean="0"/>
              <a:t>‹N›</a:t>
            </a:fld>
            <a:endParaRPr lang="it-IT"/>
          </a:p>
        </p:txBody>
      </p:sp>
    </p:spTree>
    <p:extLst>
      <p:ext uri="{BB962C8B-B14F-4D97-AF65-F5344CB8AC3E}">
        <p14:creationId xmlns:p14="http://schemas.microsoft.com/office/powerpoint/2010/main" val="1379926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CFF5D31-D249-40DF-8CE9-ED8B924AFD3A}" type="datetimeFigureOut">
              <a:rPr lang="it-IT" smtClean="0"/>
              <a:t>23/06/2015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1792DAF-75A9-4E55-99D9-E52D2C856408}" type="slidenum">
              <a:rPr lang="it-IT" smtClean="0"/>
              <a:t>‹N›</a:t>
            </a:fld>
            <a:endParaRPr lang="it-IT"/>
          </a:p>
        </p:txBody>
      </p:sp>
    </p:spTree>
    <p:extLst>
      <p:ext uri="{BB962C8B-B14F-4D97-AF65-F5344CB8AC3E}">
        <p14:creationId xmlns:p14="http://schemas.microsoft.com/office/powerpoint/2010/main" val="666409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CFF5D31-D249-40DF-8CE9-ED8B924AFD3A}" type="datetimeFigureOut">
              <a:rPr lang="it-IT" smtClean="0"/>
              <a:t>23/06/2015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1792DAF-75A9-4E55-99D9-E52D2C856408}" type="slidenum">
              <a:rPr lang="it-IT" smtClean="0"/>
              <a:t>‹N›</a:t>
            </a:fld>
            <a:endParaRPr lang="it-IT"/>
          </a:p>
        </p:txBody>
      </p:sp>
    </p:spTree>
    <p:extLst>
      <p:ext uri="{BB962C8B-B14F-4D97-AF65-F5344CB8AC3E}">
        <p14:creationId xmlns:p14="http://schemas.microsoft.com/office/powerpoint/2010/main" val="103015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FF5D31-D249-40DF-8CE9-ED8B924AFD3A}" type="datetimeFigureOut">
              <a:rPr lang="it-IT" smtClean="0"/>
              <a:t>23/06/2015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792DAF-75A9-4E55-99D9-E52D2C856408}" type="slidenum">
              <a:rPr lang="it-IT" smtClean="0"/>
              <a:t>‹N›</a:t>
            </a:fld>
            <a:endParaRPr lang="it-IT"/>
          </a:p>
        </p:txBody>
      </p:sp>
    </p:spTree>
    <p:extLst>
      <p:ext uri="{BB962C8B-B14F-4D97-AF65-F5344CB8AC3E}">
        <p14:creationId xmlns:p14="http://schemas.microsoft.com/office/powerpoint/2010/main" val="23136811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1660851" y="1866126"/>
            <a:ext cx="8304243" cy="1896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sz="2400" b="1">
                <a:solidFill>
                  <a:srgbClr val="00235A"/>
                </a:solidFill>
                <a:latin typeface="+mj-lt"/>
                <a:ea typeface="+mj-ea"/>
                <a:cs typeface="+mj-cs"/>
              </a:defRPr>
            </a:lvl1pPr>
            <a:lvl2pPr algn="l" rtl="0" eaLnBrk="0" fontAlgn="base" hangingPunct="0">
              <a:lnSpc>
                <a:spcPct val="70000"/>
              </a:lnSpc>
              <a:spcBef>
                <a:spcPct val="0"/>
              </a:spcBef>
              <a:spcAft>
                <a:spcPct val="0"/>
              </a:spcAft>
              <a:defRPr sz="2400" b="1">
                <a:solidFill>
                  <a:srgbClr val="00235A"/>
                </a:solidFill>
                <a:latin typeface="Arial" charset="0"/>
              </a:defRPr>
            </a:lvl2pPr>
            <a:lvl3pPr algn="l" rtl="0" eaLnBrk="0" fontAlgn="base" hangingPunct="0">
              <a:lnSpc>
                <a:spcPct val="70000"/>
              </a:lnSpc>
              <a:spcBef>
                <a:spcPct val="0"/>
              </a:spcBef>
              <a:spcAft>
                <a:spcPct val="0"/>
              </a:spcAft>
              <a:defRPr sz="2400" b="1">
                <a:solidFill>
                  <a:srgbClr val="00235A"/>
                </a:solidFill>
                <a:latin typeface="Arial" charset="0"/>
              </a:defRPr>
            </a:lvl3pPr>
            <a:lvl4pPr algn="l" rtl="0" eaLnBrk="0" fontAlgn="base" hangingPunct="0">
              <a:lnSpc>
                <a:spcPct val="70000"/>
              </a:lnSpc>
              <a:spcBef>
                <a:spcPct val="0"/>
              </a:spcBef>
              <a:spcAft>
                <a:spcPct val="0"/>
              </a:spcAft>
              <a:defRPr sz="2400" b="1">
                <a:solidFill>
                  <a:srgbClr val="00235A"/>
                </a:solidFill>
                <a:latin typeface="Arial" charset="0"/>
              </a:defRPr>
            </a:lvl4pPr>
            <a:lvl5pPr algn="l" rtl="0" eaLnBrk="0" fontAlgn="base" hangingPunct="0">
              <a:lnSpc>
                <a:spcPct val="70000"/>
              </a:lnSpc>
              <a:spcBef>
                <a:spcPct val="0"/>
              </a:spcBef>
              <a:spcAft>
                <a:spcPct val="0"/>
              </a:spcAft>
              <a:defRPr sz="2400" b="1">
                <a:solidFill>
                  <a:srgbClr val="00235A"/>
                </a:solidFill>
                <a:latin typeface="Arial" charset="0"/>
              </a:defRPr>
            </a:lvl5pPr>
            <a:lvl6pPr marL="457200" algn="l" rtl="0" fontAlgn="base">
              <a:lnSpc>
                <a:spcPct val="70000"/>
              </a:lnSpc>
              <a:spcBef>
                <a:spcPct val="0"/>
              </a:spcBef>
              <a:spcAft>
                <a:spcPct val="0"/>
              </a:spcAft>
              <a:defRPr sz="2400" b="1">
                <a:solidFill>
                  <a:srgbClr val="00235A"/>
                </a:solidFill>
                <a:latin typeface="Arial" charset="0"/>
              </a:defRPr>
            </a:lvl6pPr>
            <a:lvl7pPr marL="914400" algn="l" rtl="0" fontAlgn="base">
              <a:lnSpc>
                <a:spcPct val="70000"/>
              </a:lnSpc>
              <a:spcBef>
                <a:spcPct val="0"/>
              </a:spcBef>
              <a:spcAft>
                <a:spcPct val="0"/>
              </a:spcAft>
              <a:defRPr sz="2400" b="1">
                <a:solidFill>
                  <a:srgbClr val="00235A"/>
                </a:solidFill>
                <a:latin typeface="Arial" charset="0"/>
              </a:defRPr>
            </a:lvl7pPr>
            <a:lvl8pPr marL="1371600" algn="l" rtl="0" fontAlgn="base">
              <a:lnSpc>
                <a:spcPct val="70000"/>
              </a:lnSpc>
              <a:spcBef>
                <a:spcPct val="0"/>
              </a:spcBef>
              <a:spcAft>
                <a:spcPct val="0"/>
              </a:spcAft>
              <a:defRPr sz="2400" b="1">
                <a:solidFill>
                  <a:srgbClr val="00235A"/>
                </a:solidFill>
                <a:latin typeface="Arial" charset="0"/>
              </a:defRPr>
            </a:lvl8pPr>
            <a:lvl9pPr marL="1828800" algn="l" rtl="0" fontAlgn="base">
              <a:lnSpc>
                <a:spcPct val="70000"/>
              </a:lnSpc>
              <a:spcBef>
                <a:spcPct val="0"/>
              </a:spcBef>
              <a:spcAft>
                <a:spcPct val="0"/>
              </a:spcAft>
              <a:defRPr sz="2400" b="1">
                <a:solidFill>
                  <a:srgbClr val="00235A"/>
                </a:solidFill>
                <a:latin typeface="Arial" charset="0"/>
              </a:defRPr>
            </a:lvl9pPr>
          </a:lstStyle>
          <a:p>
            <a:pPr marL="0" marR="0" lvl="0" indent="0" algn="ctr" defTabSz="914400" rtl="0" eaLnBrk="1" fontAlgn="base" latinLnBrk="0" hangingPunct="1">
              <a:lnSpc>
                <a:spcPct val="90000"/>
              </a:lnSpc>
              <a:spcBef>
                <a:spcPct val="0"/>
              </a:spcBef>
              <a:spcAft>
                <a:spcPct val="0"/>
              </a:spcAft>
              <a:buClrTx/>
              <a:buSzTx/>
              <a:buFontTx/>
              <a:buNone/>
              <a:tabLst/>
              <a:defRPr/>
            </a:pPr>
            <a:r>
              <a:rPr kumimoji="0" lang="it-IT" sz="4800" b="1" i="0" u="none" strike="noStrike" kern="0" cap="none" spc="0" normalizeH="0" baseline="0" noProof="0" dirty="0" smtClean="0">
                <a:ln>
                  <a:noFill/>
                </a:ln>
                <a:solidFill>
                  <a:srgbClr val="FFA41D"/>
                </a:solidFill>
                <a:effectLst/>
                <a:uLnTx/>
                <a:uFillTx/>
                <a:latin typeface="Arial"/>
                <a:ea typeface="+mj-ea"/>
                <a:cs typeface="+mj-cs"/>
              </a:rPr>
              <a:t>Verso il Programma Nazionale di Riforma 2015</a:t>
            </a:r>
          </a:p>
        </p:txBody>
      </p:sp>
      <p:sp>
        <p:nvSpPr>
          <p:cNvPr id="6" name="CasellaDiTesto 5"/>
          <p:cNvSpPr txBox="1"/>
          <p:nvPr/>
        </p:nvSpPr>
        <p:spPr>
          <a:xfrm>
            <a:off x="149205" y="6407286"/>
            <a:ext cx="11968147" cy="400110"/>
          </a:xfrm>
          <a:prstGeom prst="rect">
            <a:avLst/>
          </a:prstGeom>
          <a:noFill/>
        </p:spPr>
        <p:txBody>
          <a:bodyPr wrap="square" rtlCol="0">
            <a:spAutoFit/>
          </a:bodyPr>
          <a:lstStyle/>
          <a:p>
            <a:pPr algn="ctr"/>
            <a:r>
              <a:rPr lang="it-IT" sz="2000" b="1" dirty="0" smtClean="0">
                <a:solidFill>
                  <a:srgbClr val="B8CAFF">
                    <a:lumMod val="25000"/>
                  </a:srgbClr>
                </a:solidFill>
                <a:latin typeface="Arial"/>
              </a:rPr>
              <a:t>A</a:t>
            </a:r>
            <a:r>
              <a:rPr lang="it-IT" sz="2000" b="1" dirty="0" smtClean="0">
                <a:solidFill>
                  <a:srgbClr val="B8CAFF">
                    <a:lumMod val="25000"/>
                  </a:srgbClr>
                </a:solidFill>
                <a:latin typeface="Arial"/>
              </a:rPr>
              <a:t> </a:t>
            </a:r>
            <a:r>
              <a:rPr lang="it-IT" sz="2000" b="1" dirty="0" smtClean="0">
                <a:solidFill>
                  <a:srgbClr val="B8CAFF">
                    <a:lumMod val="25000"/>
                  </a:srgbClr>
                </a:solidFill>
                <a:latin typeface="Arial"/>
              </a:rPr>
              <a:t>cura di Tecnostruttura delle </a:t>
            </a:r>
            <a:r>
              <a:rPr lang="it-IT" sz="2000" b="1" dirty="0" smtClean="0">
                <a:solidFill>
                  <a:srgbClr val="B8CAFF">
                    <a:lumMod val="25000"/>
                  </a:srgbClr>
                </a:solidFill>
                <a:latin typeface="Arial"/>
              </a:rPr>
              <a:t>Regioni – settore Sviluppo Sostenibile</a:t>
            </a:r>
            <a:endParaRPr lang="it-IT" sz="2000" b="1" dirty="0">
              <a:solidFill>
                <a:srgbClr val="B8CAFF">
                  <a:lumMod val="25000"/>
                </a:srgbClr>
              </a:solidFill>
              <a:latin typeface="Arial"/>
            </a:endParaRPr>
          </a:p>
        </p:txBody>
      </p:sp>
    </p:spTree>
    <p:extLst>
      <p:ext uri="{BB962C8B-B14F-4D97-AF65-F5344CB8AC3E}">
        <p14:creationId xmlns:p14="http://schemas.microsoft.com/office/powerpoint/2010/main" val="27310964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1"/>
          <p:cNvSpPr txBox="1">
            <a:spLocks/>
          </p:cNvSpPr>
          <p:nvPr/>
        </p:nvSpPr>
        <p:spPr bwMode="auto">
          <a:xfrm>
            <a:off x="895741" y="485192"/>
            <a:ext cx="9918440" cy="15733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sz="2400" b="1">
                <a:solidFill>
                  <a:srgbClr val="00235A"/>
                </a:solidFill>
                <a:latin typeface="+mj-lt"/>
                <a:ea typeface="+mj-ea"/>
                <a:cs typeface="+mj-cs"/>
              </a:defRPr>
            </a:lvl1pPr>
            <a:lvl2pPr algn="l" rtl="0" eaLnBrk="0" fontAlgn="base" hangingPunct="0">
              <a:lnSpc>
                <a:spcPct val="70000"/>
              </a:lnSpc>
              <a:spcBef>
                <a:spcPct val="0"/>
              </a:spcBef>
              <a:spcAft>
                <a:spcPct val="0"/>
              </a:spcAft>
              <a:defRPr sz="2400" b="1">
                <a:solidFill>
                  <a:srgbClr val="00235A"/>
                </a:solidFill>
                <a:latin typeface="Arial" charset="0"/>
              </a:defRPr>
            </a:lvl2pPr>
            <a:lvl3pPr algn="l" rtl="0" eaLnBrk="0" fontAlgn="base" hangingPunct="0">
              <a:lnSpc>
                <a:spcPct val="70000"/>
              </a:lnSpc>
              <a:spcBef>
                <a:spcPct val="0"/>
              </a:spcBef>
              <a:spcAft>
                <a:spcPct val="0"/>
              </a:spcAft>
              <a:defRPr sz="2400" b="1">
                <a:solidFill>
                  <a:srgbClr val="00235A"/>
                </a:solidFill>
                <a:latin typeface="Arial" charset="0"/>
              </a:defRPr>
            </a:lvl3pPr>
            <a:lvl4pPr algn="l" rtl="0" eaLnBrk="0" fontAlgn="base" hangingPunct="0">
              <a:lnSpc>
                <a:spcPct val="70000"/>
              </a:lnSpc>
              <a:spcBef>
                <a:spcPct val="0"/>
              </a:spcBef>
              <a:spcAft>
                <a:spcPct val="0"/>
              </a:spcAft>
              <a:defRPr sz="2400" b="1">
                <a:solidFill>
                  <a:srgbClr val="00235A"/>
                </a:solidFill>
                <a:latin typeface="Arial" charset="0"/>
              </a:defRPr>
            </a:lvl4pPr>
            <a:lvl5pPr algn="l" rtl="0" eaLnBrk="0" fontAlgn="base" hangingPunct="0">
              <a:lnSpc>
                <a:spcPct val="70000"/>
              </a:lnSpc>
              <a:spcBef>
                <a:spcPct val="0"/>
              </a:spcBef>
              <a:spcAft>
                <a:spcPct val="0"/>
              </a:spcAft>
              <a:defRPr sz="2400" b="1">
                <a:solidFill>
                  <a:srgbClr val="00235A"/>
                </a:solidFill>
                <a:latin typeface="Arial" charset="0"/>
              </a:defRPr>
            </a:lvl5pPr>
            <a:lvl6pPr marL="457200" algn="l" rtl="0" fontAlgn="base">
              <a:lnSpc>
                <a:spcPct val="70000"/>
              </a:lnSpc>
              <a:spcBef>
                <a:spcPct val="0"/>
              </a:spcBef>
              <a:spcAft>
                <a:spcPct val="0"/>
              </a:spcAft>
              <a:defRPr sz="2400" b="1">
                <a:solidFill>
                  <a:srgbClr val="00235A"/>
                </a:solidFill>
                <a:latin typeface="Arial" charset="0"/>
              </a:defRPr>
            </a:lvl6pPr>
            <a:lvl7pPr marL="914400" algn="l" rtl="0" fontAlgn="base">
              <a:lnSpc>
                <a:spcPct val="70000"/>
              </a:lnSpc>
              <a:spcBef>
                <a:spcPct val="0"/>
              </a:spcBef>
              <a:spcAft>
                <a:spcPct val="0"/>
              </a:spcAft>
              <a:defRPr sz="2400" b="1">
                <a:solidFill>
                  <a:srgbClr val="00235A"/>
                </a:solidFill>
                <a:latin typeface="Arial" charset="0"/>
              </a:defRPr>
            </a:lvl7pPr>
            <a:lvl8pPr marL="1371600" algn="l" rtl="0" fontAlgn="base">
              <a:lnSpc>
                <a:spcPct val="70000"/>
              </a:lnSpc>
              <a:spcBef>
                <a:spcPct val="0"/>
              </a:spcBef>
              <a:spcAft>
                <a:spcPct val="0"/>
              </a:spcAft>
              <a:defRPr sz="2400" b="1">
                <a:solidFill>
                  <a:srgbClr val="00235A"/>
                </a:solidFill>
                <a:latin typeface="Arial" charset="0"/>
              </a:defRPr>
            </a:lvl8pPr>
            <a:lvl9pPr marL="1828800" algn="l" rtl="0" fontAlgn="base">
              <a:lnSpc>
                <a:spcPct val="70000"/>
              </a:lnSpc>
              <a:spcBef>
                <a:spcPct val="0"/>
              </a:spcBef>
              <a:spcAft>
                <a:spcPct val="0"/>
              </a:spcAft>
              <a:defRPr sz="2400" b="1">
                <a:solidFill>
                  <a:srgbClr val="00235A"/>
                </a:solidFill>
                <a:latin typeface="Arial" charset="0"/>
              </a:defRPr>
            </a:lvl9pPr>
          </a:lstStyle>
          <a:p>
            <a:pPr marL="0" marR="0" lvl="0" indent="0" algn="ctr" defTabSz="914400" rtl="0" eaLnBrk="0" fontAlgn="base" latinLnBrk="0" hangingPunct="0">
              <a:lnSpc>
                <a:spcPct val="70000"/>
              </a:lnSpc>
              <a:spcBef>
                <a:spcPct val="0"/>
              </a:spcBef>
              <a:spcAft>
                <a:spcPct val="0"/>
              </a:spcAft>
              <a:buClrTx/>
              <a:buSzTx/>
              <a:buFontTx/>
              <a:buNone/>
              <a:tabLst/>
              <a:defRPr/>
            </a:pPr>
            <a:r>
              <a:rPr kumimoji="0" lang="it-IT" sz="2400" b="1" i="0" u="none" strike="noStrike" kern="0" cap="none" spc="0" normalizeH="0" baseline="0" noProof="0" dirty="0" smtClean="0">
                <a:ln>
                  <a:noFill/>
                </a:ln>
                <a:solidFill>
                  <a:srgbClr val="FE9E0C"/>
                </a:solidFill>
                <a:effectLst/>
                <a:uLnTx/>
                <a:uFillTx/>
                <a:latin typeface="Arial"/>
                <a:ea typeface="+mj-ea"/>
                <a:cs typeface="+mj-cs"/>
              </a:rPr>
              <a:t/>
            </a:r>
            <a:br>
              <a:rPr kumimoji="0" lang="it-IT" sz="2400" b="1" i="0" u="none" strike="noStrike" kern="0" cap="none" spc="0" normalizeH="0" baseline="0" noProof="0" dirty="0" smtClean="0">
                <a:ln>
                  <a:noFill/>
                </a:ln>
                <a:solidFill>
                  <a:srgbClr val="FE9E0C"/>
                </a:solidFill>
                <a:effectLst/>
                <a:uLnTx/>
                <a:uFillTx/>
                <a:latin typeface="Arial"/>
                <a:ea typeface="+mj-ea"/>
                <a:cs typeface="+mj-cs"/>
              </a:rPr>
            </a:br>
            <a:r>
              <a:rPr kumimoji="0" lang="it-IT" sz="3200" b="1" i="0" u="none" strike="noStrike" kern="0" cap="none" spc="0" normalizeH="0" baseline="0" noProof="0" dirty="0" smtClean="0">
                <a:ln>
                  <a:noFill/>
                </a:ln>
                <a:solidFill>
                  <a:srgbClr val="FE9E0C"/>
                </a:solidFill>
                <a:effectLst/>
                <a:uLnTx/>
                <a:uFillTx/>
                <a:latin typeface="Arial"/>
                <a:ea typeface="+mj-ea"/>
                <a:cs typeface="+mj-cs"/>
              </a:rPr>
              <a:t>Valutazione del PNR 2014 e </a:t>
            </a:r>
            <a:br>
              <a:rPr kumimoji="0" lang="it-IT" sz="3200" b="1" i="0" u="none" strike="noStrike" kern="0" cap="none" spc="0" normalizeH="0" baseline="0" noProof="0" dirty="0" smtClean="0">
                <a:ln>
                  <a:noFill/>
                </a:ln>
                <a:solidFill>
                  <a:srgbClr val="FE9E0C"/>
                </a:solidFill>
                <a:effectLst/>
                <a:uLnTx/>
                <a:uFillTx/>
                <a:latin typeface="Arial"/>
                <a:ea typeface="+mj-ea"/>
                <a:cs typeface="+mj-cs"/>
              </a:rPr>
            </a:br>
            <a:r>
              <a:rPr kumimoji="0" lang="it-IT" sz="3200" b="1" i="0" u="none" strike="noStrike" kern="0" cap="none" spc="0" normalizeH="0" baseline="0" noProof="0" dirty="0" smtClean="0">
                <a:ln>
                  <a:noFill/>
                </a:ln>
                <a:solidFill>
                  <a:srgbClr val="FE9E0C"/>
                </a:solidFill>
                <a:effectLst/>
                <a:uLnTx/>
                <a:uFillTx/>
                <a:latin typeface="Arial"/>
                <a:ea typeface="+mj-ea"/>
                <a:cs typeface="+mj-cs"/>
              </a:rPr>
              <a:t>del programma di stabilità 2014</a:t>
            </a:r>
            <a:br>
              <a:rPr kumimoji="0" lang="it-IT" sz="3200" b="1" i="0" u="none" strike="noStrike" kern="0" cap="none" spc="0" normalizeH="0" baseline="0" noProof="0" dirty="0" smtClean="0">
                <a:ln>
                  <a:noFill/>
                </a:ln>
                <a:solidFill>
                  <a:srgbClr val="FE9E0C"/>
                </a:solidFill>
                <a:effectLst/>
                <a:uLnTx/>
                <a:uFillTx/>
                <a:latin typeface="Arial"/>
                <a:ea typeface="+mj-ea"/>
                <a:cs typeface="+mj-cs"/>
              </a:rPr>
            </a:br>
            <a:r>
              <a:rPr kumimoji="0" lang="it-IT" sz="2800" b="1" i="0" u="none" strike="noStrike" kern="0" cap="none" spc="0" normalizeH="0" baseline="0" noProof="0" dirty="0" smtClean="0">
                <a:ln>
                  <a:noFill/>
                </a:ln>
                <a:solidFill>
                  <a:srgbClr val="00235A"/>
                </a:solidFill>
                <a:effectLst/>
                <a:uLnTx/>
                <a:uFillTx/>
                <a:latin typeface="Arial"/>
                <a:ea typeface="+mj-ea"/>
                <a:cs typeface="+mj-cs"/>
              </a:rPr>
              <a:t/>
            </a:r>
            <a:br>
              <a:rPr kumimoji="0" lang="it-IT" sz="2800" b="1" i="0" u="none" strike="noStrike" kern="0" cap="none" spc="0" normalizeH="0" baseline="0" noProof="0" dirty="0" smtClean="0">
                <a:ln>
                  <a:noFill/>
                </a:ln>
                <a:solidFill>
                  <a:srgbClr val="00235A"/>
                </a:solidFill>
                <a:effectLst/>
                <a:uLnTx/>
                <a:uFillTx/>
                <a:latin typeface="Arial"/>
                <a:ea typeface="+mj-ea"/>
                <a:cs typeface="+mj-cs"/>
              </a:rPr>
            </a:br>
            <a:endParaRPr kumimoji="0" lang="it-IT" sz="2800" b="1" i="0" u="none" strike="noStrike" kern="0" cap="none" spc="0" normalizeH="0" baseline="0" noProof="0" dirty="0">
              <a:ln>
                <a:noFill/>
              </a:ln>
              <a:solidFill>
                <a:srgbClr val="FE9E0C"/>
              </a:solidFill>
              <a:effectLst/>
              <a:uLnTx/>
              <a:uFillTx/>
              <a:latin typeface="Arial"/>
              <a:ea typeface="+mj-ea"/>
              <a:cs typeface="+mj-cs"/>
            </a:endParaRPr>
          </a:p>
        </p:txBody>
      </p:sp>
      <p:sp>
        <p:nvSpPr>
          <p:cNvPr id="6" name="Segnaposto contenuto 2"/>
          <p:cNvSpPr txBox="1">
            <a:spLocks/>
          </p:cNvSpPr>
          <p:nvPr/>
        </p:nvSpPr>
        <p:spPr bwMode="auto">
          <a:xfrm>
            <a:off x="1" y="1455576"/>
            <a:ext cx="12008494" cy="5402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190500" indent="-190500" algn="l" rtl="0" eaLnBrk="0" fontAlgn="base" hangingPunct="0">
              <a:spcBef>
                <a:spcPct val="20000"/>
              </a:spcBef>
              <a:spcAft>
                <a:spcPct val="0"/>
              </a:spcAft>
              <a:buClr>
                <a:srgbClr val="FF9900"/>
              </a:buClr>
              <a:buSzPct val="75000"/>
              <a:buFont typeface="Wingdings" panose="05000000000000000000" pitchFamily="2" charset="2"/>
              <a:buChar char="n"/>
              <a:defRPr sz="2400">
                <a:solidFill>
                  <a:srgbClr val="00235A"/>
                </a:solidFill>
                <a:latin typeface="+mn-lt"/>
                <a:ea typeface="+mn-ea"/>
                <a:cs typeface="+mn-cs"/>
              </a:defRPr>
            </a:lvl1pPr>
            <a:lvl2pPr marL="768350" indent="-285750" algn="l" rtl="0" eaLnBrk="0" fontAlgn="base" hangingPunct="0">
              <a:spcBef>
                <a:spcPct val="20000"/>
              </a:spcBef>
              <a:spcAft>
                <a:spcPct val="0"/>
              </a:spcAft>
              <a:buClr>
                <a:schemeClr val="hlink"/>
              </a:buClr>
              <a:buSzPct val="75000"/>
              <a:buFont typeface="Wingdings" panose="05000000000000000000" pitchFamily="2" charset="2"/>
              <a:buChar char="n"/>
              <a:defRPr sz="2000">
                <a:solidFill>
                  <a:srgbClr val="00235A"/>
                </a:solidFill>
                <a:latin typeface="+mn-lt"/>
              </a:defRPr>
            </a:lvl2pPr>
            <a:lvl3pPr marL="1187450" indent="-228600" algn="l" rtl="0" eaLnBrk="0" fontAlgn="base" hangingPunct="0">
              <a:spcBef>
                <a:spcPct val="20000"/>
              </a:spcBef>
              <a:spcAft>
                <a:spcPct val="0"/>
              </a:spcAft>
              <a:buClr>
                <a:schemeClr val="bg2"/>
              </a:buClr>
              <a:buSzPct val="75000"/>
              <a:buFont typeface="Wingdings" panose="05000000000000000000" pitchFamily="2" charset="2"/>
              <a:buChar char="n"/>
              <a:defRPr>
                <a:solidFill>
                  <a:srgbClr val="00235A"/>
                </a:solidFill>
                <a:latin typeface="+mn-lt"/>
              </a:defRPr>
            </a:lvl3pPr>
            <a:lvl4pPr marL="1606550" indent="-228600" algn="l" rtl="0" eaLnBrk="0" fontAlgn="base" hangingPunct="0">
              <a:spcBef>
                <a:spcPct val="20000"/>
              </a:spcBef>
              <a:spcAft>
                <a:spcPct val="0"/>
              </a:spcAft>
              <a:buClr>
                <a:schemeClr val="tx2"/>
              </a:buClr>
              <a:buSzPct val="75000"/>
              <a:buFont typeface="Wingdings" panose="05000000000000000000" pitchFamily="2" charset="2"/>
              <a:buChar char="n"/>
              <a:defRPr>
                <a:solidFill>
                  <a:srgbClr val="00235A"/>
                </a:solidFill>
                <a:latin typeface="+mn-lt"/>
              </a:defRPr>
            </a:lvl4pPr>
            <a:lvl5pPr marL="2025650" indent="-228600" algn="l" rtl="0" eaLnBrk="0" fontAlgn="base" hangingPunct="0">
              <a:spcBef>
                <a:spcPct val="20000"/>
              </a:spcBef>
              <a:spcAft>
                <a:spcPct val="0"/>
              </a:spcAft>
              <a:buClr>
                <a:schemeClr val="accent1"/>
              </a:buClr>
              <a:buSzPct val="75000"/>
              <a:buFont typeface="Wingdings" panose="05000000000000000000" pitchFamily="2" charset="2"/>
              <a:buChar char="n"/>
              <a:defRPr sz="1400">
                <a:solidFill>
                  <a:srgbClr val="00235A"/>
                </a:solidFill>
                <a:latin typeface="+mn-lt"/>
              </a:defRPr>
            </a:lvl5pPr>
            <a:lvl6pPr marL="2482850" indent="-228600" algn="l" rtl="0" fontAlgn="base">
              <a:spcBef>
                <a:spcPct val="20000"/>
              </a:spcBef>
              <a:spcAft>
                <a:spcPct val="0"/>
              </a:spcAft>
              <a:buClr>
                <a:schemeClr val="accent1"/>
              </a:buClr>
              <a:buSzPct val="75000"/>
              <a:buFont typeface="Wingdings" pitchFamily="2" charset="2"/>
              <a:buChar char="n"/>
              <a:defRPr sz="1400">
                <a:solidFill>
                  <a:srgbClr val="00235A"/>
                </a:solidFill>
                <a:latin typeface="+mn-lt"/>
              </a:defRPr>
            </a:lvl6pPr>
            <a:lvl7pPr marL="2940050" indent="-228600" algn="l" rtl="0" fontAlgn="base">
              <a:spcBef>
                <a:spcPct val="20000"/>
              </a:spcBef>
              <a:spcAft>
                <a:spcPct val="0"/>
              </a:spcAft>
              <a:buClr>
                <a:schemeClr val="accent1"/>
              </a:buClr>
              <a:buSzPct val="75000"/>
              <a:buFont typeface="Wingdings" pitchFamily="2" charset="2"/>
              <a:buChar char="n"/>
              <a:defRPr sz="1400">
                <a:solidFill>
                  <a:srgbClr val="00235A"/>
                </a:solidFill>
                <a:latin typeface="+mn-lt"/>
              </a:defRPr>
            </a:lvl7pPr>
            <a:lvl8pPr marL="3397250" indent="-228600" algn="l" rtl="0" fontAlgn="base">
              <a:spcBef>
                <a:spcPct val="20000"/>
              </a:spcBef>
              <a:spcAft>
                <a:spcPct val="0"/>
              </a:spcAft>
              <a:buClr>
                <a:schemeClr val="accent1"/>
              </a:buClr>
              <a:buSzPct val="75000"/>
              <a:buFont typeface="Wingdings" pitchFamily="2" charset="2"/>
              <a:buChar char="n"/>
              <a:defRPr sz="1400">
                <a:solidFill>
                  <a:srgbClr val="00235A"/>
                </a:solidFill>
                <a:latin typeface="+mn-lt"/>
              </a:defRPr>
            </a:lvl8pPr>
            <a:lvl9pPr marL="3854450" indent="-228600" algn="l" rtl="0" fontAlgn="base">
              <a:spcBef>
                <a:spcPct val="20000"/>
              </a:spcBef>
              <a:spcAft>
                <a:spcPct val="0"/>
              </a:spcAft>
              <a:buClr>
                <a:schemeClr val="accent1"/>
              </a:buClr>
              <a:buSzPct val="75000"/>
              <a:buFont typeface="Wingdings" pitchFamily="2" charset="2"/>
              <a:buChar char="n"/>
              <a:defRPr sz="1400">
                <a:solidFill>
                  <a:srgbClr val="00235A"/>
                </a:solidFill>
                <a:latin typeface="+mn-lt"/>
              </a:defRPr>
            </a:lvl9pPr>
          </a:lstStyle>
          <a:p>
            <a:pPr marL="0" marR="0" lvl="0" indent="0" algn="ctr"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endParaRPr kumimoji="0" lang="it-IT" sz="2400" b="1" i="0" u="none" strike="noStrike" kern="0" cap="none" spc="0" normalizeH="0" baseline="0" noProof="0" dirty="0" smtClean="0">
              <a:ln>
                <a:noFill/>
              </a:ln>
              <a:solidFill>
                <a:srgbClr val="00235A"/>
              </a:solidFill>
              <a:effectLst/>
              <a:uLnTx/>
              <a:uFillTx/>
              <a:latin typeface="Arial"/>
              <a:ea typeface="+mn-ea"/>
              <a:cs typeface="+mn-cs"/>
            </a:endParaRPr>
          </a:p>
          <a:p>
            <a:pPr marL="0" marR="0" lvl="0" indent="0" algn="ctr"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endParaRPr kumimoji="0" lang="it-IT" sz="2400" b="1" i="0" u="none" strike="noStrike" kern="0" cap="none" spc="0" normalizeH="0" baseline="0" noProof="0" dirty="0" smtClean="0">
              <a:ln>
                <a:noFill/>
              </a:ln>
              <a:solidFill>
                <a:srgbClr val="00235A"/>
              </a:solidFill>
              <a:effectLst/>
              <a:uLnTx/>
              <a:uFillTx/>
              <a:latin typeface="Arial"/>
              <a:ea typeface="+mn-ea"/>
              <a:cs typeface="+mn-cs"/>
            </a:endParaRPr>
          </a:p>
          <a:p>
            <a:pPr marL="0" marR="0" lvl="0" indent="0" algn="ctr"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r>
              <a:rPr kumimoji="0" lang="it-IT" sz="2400" b="1" i="0" u="none" strike="noStrike" kern="0" cap="none" spc="0" normalizeH="0" baseline="0" noProof="0" dirty="0" smtClean="0">
                <a:ln>
                  <a:noFill/>
                </a:ln>
                <a:solidFill>
                  <a:srgbClr val="B8CAFF">
                    <a:lumMod val="25000"/>
                  </a:srgbClr>
                </a:solidFill>
                <a:effectLst/>
                <a:uLnTx/>
                <a:uFillTx/>
                <a:latin typeface="Arial"/>
                <a:ea typeface="+mn-ea"/>
                <a:cs typeface="+mn-cs"/>
              </a:rPr>
              <a:t>SWD(2014) 413 </a:t>
            </a:r>
            <a:r>
              <a:rPr kumimoji="0" lang="it-IT" sz="2400" b="1" i="0" u="none" strike="noStrike" kern="0" cap="none" spc="0" normalizeH="0" baseline="0" noProof="0" dirty="0" err="1" smtClean="0">
                <a:ln>
                  <a:noFill/>
                </a:ln>
                <a:solidFill>
                  <a:srgbClr val="B8CAFF">
                    <a:lumMod val="25000"/>
                  </a:srgbClr>
                </a:solidFill>
                <a:effectLst/>
                <a:uLnTx/>
                <a:uFillTx/>
                <a:latin typeface="Arial"/>
                <a:ea typeface="+mn-ea"/>
                <a:cs typeface="+mn-cs"/>
              </a:rPr>
              <a:t>final</a:t>
            </a:r>
            <a:r>
              <a:rPr kumimoji="0" lang="it-IT" sz="2400" b="1" i="0" u="none" strike="noStrike" kern="0" cap="none" spc="0" normalizeH="0" baseline="0" noProof="0" dirty="0" smtClean="0">
                <a:ln>
                  <a:noFill/>
                </a:ln>
                <a:solidFill>
                  <a:srgbClr val="B8CAFF">
                    <a:lumMod val="25000"/>
                  </a:srgbClr>
                </a:solidFill>
                <a:effectLst/>
                <a:uLnTx/>
                <a:uFillTx/>
                <a:latin typeface="Arial"/>
                <a:ea typeface="+mn-ea"/>
                <a:cs typeface="+mn-cs"/>
              </a:rPr>
              <a:t> del 2/06/2014 </a:t>
            </a:r>
          </a:p>
          <a:p>
            <a:pPr marL="0" marR="0" lvl="0" indent="0" algn="ctr"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endParaRPr kumimoji="0" lang="it-IT" sz="2400" b="1" i="0" u="none" strike="noStrike" kern="0" cap="none" spc="0" normalizeH="0" baseline="0" noProof="0" dirty="0" smtClean="0">
              <a:ln>
                <a:noFill/>
              </a:ln>
              <a:solidFill>
                <a:srgbClr val="B8CAFF">
                  <a:lumMod val="25000"/>
                </a:srgbClr>
              </a:solidFill>
              <a:effectLst/>
              <a:uLnTx/>
              <a:uFillTx/>
              <a:latin typeface="Arial"/>
              <a:ea typeface="+mn-ea"/>
              <a:cs typeface="+mn-cs"/>
            </a:endParaRPr>
          </a:p>
          <a:p>
            <a:pPr marL="0" marR="0" lvl="0" indent="0" algn="ctr"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endParaRPr kumimoji="0" lang="it-IT" sz="2400" b="1" i="0" u="none" strike="noStrike" kern="0" cap="none" spc="0" normalizeH="0" baseline="0" noProof="0" dirty="0" smtClean="0">
              <a:ln>
                <a:noFill/>
              </a:ln>
              <a:solidFill>
                <a:srgbClr val="B8CAFF">
                  <a:lumMod val="25000"/>
                </a:srgbClr>
              </a:solidFill>
              <a:effectLst/>
              <a:uLnTx/>
              <a:uFillTx/>
              <a:latin typeface="Arial"/>
              <a:ea typeface="+mn-ea"/>
              <a:cs typeface="+mn-cs"/>
            </a:endParaRPr>
          </a:p>
          <a:p>
            <a:pPr marL="0" marR="0" lvl="0" indent="0" algn="ctr"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r>
              <a:rPr kumimoji="0" lang="it-IT" sz="2400" b="0" i="0" u="none" strike="noStrike" kern="0" cap="none" spc="0" normalizeH="0" baseline="0" noProof="0" dirty="0" smtClean="0">
                <a:ln>
                  <a:noFill/>
                </a:ln>
                <a:solidFill>
                  <a:srgbClr val="B8CAFF">
                    <a:lumMod val="25000"/>
                  </a:srgbClr>
                </a:solidFill>
                <a:effectLst/>
                <a:uLnTx/>
                <a:uFillTx/>
                <a:latin typeface="Arial"/>
                <a:ea typeface="+mn-ea"/>
                <a:cs typeface="+mn-cs"/>
              </a:rPr>
              <a:t>accompagna il documento COM (2014) 413/</a:t>
            </a:r>
            <a:r>
              <a:rPr kumimoji="0" lang="it-IT" sz="2400" b="0" i="0" u="none" strike="noStrike" kern="0" cap="none" spc="0" normalizeH="0" baseline="0" noProof="0" dirty="0" err="1" smtClean="0">
                <a:ln>
                  <a:noFill/>
                </a:ln>
                <a:solidFill>
                  <a:srgbClr val="B8CAFF">
                    <a:lumMod val="25000"/>
                  </a:srgbClr>
                </a:solidFill>
                <a:effectLst/>
                <a:uLnTx/>
                <a:uFillTx/>
                <a:latin typeface="Arial"/>
                <a:ea typeface="+mn-ea"/>
                <a:cs typeface="+mn-cs"/>
              </a:rPr>
              <a:t>final</a:t>
            </a:r>
            <a:r>
              <a:rPr kumimoji="0" lang="it-IT" sz="2400" b="0" i="0" u="none" strike="noStrike" kern="0" cap="none" spc="0" normalizeH="0" baseline="0" noProof="0" dirty="0" smtClean="0">
                <a:ln>
                  <a:noFill/>
                </a:ln>
                <a:solidFill>
                  <a:srgbClr val="B8CAFF">
                    <a:lumMod val="25000"/>
                  </a:srgbClr>
                </a:solidFill>
                <a:effectLst/>
                <a:uLnTx/>
                <a:uFillTx/>
                <a:latin typeface="Arial"/>
                <a:ea typeface="+mn-ea"/>
                <a:cs typeface="+mn-cs"/>
              </a:rPr>
              <a:t> Raccomandazione del Consiglio sul PNR 2014 e che formula un parere del Consiglio sul programma di stabilità 2014 dell’Italia </a:t>
            </a:r>
            <a:endParaRPr kumimoji="0" lang="it-IT" sz="2400" b="0" i="0" u="none" strike="noStrike" kern="0" cap="none" spc="0" normalizeH="0" baseline="0" noProof="0" dirty="0">
              <a:ln>
                <a:noFill/>
              </a:ln>
              <a:solidFill>
                <a:srgbClr val="B8CAFF">
                  <a:lumMod val="25000"/>
                </a:srgbClr>
              </a:solidFill>
              <a:effectLst/>
              <a:uLnTx/>
              <a:uFillTx/>
              <a:latin typeface="Arial"/>
              <a:ea typeface="+mn-ea"/>
              <a:cs typeface="+mn-cs"/>
            </a:endParaRPr>
          </a:p>
        </p:txBody>
      </p:sp>
    </p:spTree>
    <p:extLst>
      <p:ext uri="{BB962C8B-B14F-4D97-AF65-F5344CB8AC3E}">
        <p14:creationId xmlns:p14="http://schemas.microsoft.com/office/powerpoint/2010/main" val="21455155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Segnaposto contenuto 3"/>
          <p:cNvGraphicFramePr>
            <a:graphicFrameLocks/>
          </p:cNvGraphicFramePr>
          <p:nvPr>
            <p:extLst>
              <p:ext uri="{D42A27DB-BD31-4B8C-83A1-F6EECF244321}">
                <p14:modId xmlns:p14="http://schemas.microsoft.com/office/powerpoint/2010/main" val="3771145556"/>
              </p:ext>
            </p:extLst>
          </p:nvPr>
        </p:nvGraphicFramePr>
        <p:xfrm>
          <a:off x="391886" y="457192"/>
          <a:ext cx="11569959" cy="6282474"/>
        </p:xfrm>
        <a:graphic>
          <a:graphicData uri="http://schemas.openxmlformats.org/drawingml/2006/table">
            <a:tbl>
              <a:tblPr firstRow="1" bandRow="1"/>
              <a:tblGrid>
                <a:gridCol w="4965755"/>
                <a:gridCol w="6604204"/>
              </a:tblGrid>
              <a:tr h="399834">
                <a:tc>
                  <a:txBody>
                    <a:bodyPr/>
                    <a:lstStyle>
                      <a:lvl1pPr marL="0" algn="l" defTabSz="914400" rtl="0" eaLnBrk="1" latinLnBrk="0" hangingPunct="1">
                        <a:defRPr sz="1800" b="1" kern="1200">
                          <a:solidFill>
                            <a:schemeClr val="dk1"/>
                          </a:solidFill>
                          <a:latin typeface="Arial"/>
                        </a:defRPr>
                      </a:lvl1pPr>
                      <a:lvl2pPr marL="457200" algn="l" defTabSz="914400" rtl="0" eaLnBrk="1" latinLnBrk="0" hangingPunct="1">
                        <a:defRPr sz="1800" b="1" kern="1200">
                          <a:solidFill>
                            <a:schemeClr val="dk1"/>
                          </a:solidFill>
                          <a:latin typeface="Arial"/>
                        </a:defRPr>
                      </a:lvl2pPr>
                      <a:lvl3pPr marL="914400" algn="l" defTabSz="914400" rtl="0" eaLnBrk="1" latinLnBrk="0" hangingPunct="1">
                        <a:defRPr sz="1800" b="1" kern="1200">
                          <a:solidFill>
                            <a:schemeClr val="dk1"/>
                          </a:solidFill>
                          <a:latin typeface="Arial"/>
                        </a:defRPr>
                      </a:lvl3pPr>
                      <a:lvl4pPr marL="1371600" algn="l" defTabSz="914400" rtl="0" eaLnBrk="1" latinLnBrk="0" hangingPunct="1">
                        <a:defRPr sz="1800" b="1" kern="1200">
                          <a:solidFill>
                            <a:schemeClr val="dk1"/>
                          </a:solidFill>
                          <a:latin typeface="Arial"/>
                        </a:defRPr>
                      </a:lvl4pPr>
                      <a:lvl5pPr marL="1828800" algn="l" defTabSz="914400" rtl="0" eaLnBrk="1" latinLnBrk="0" hangingPunct="1">
                        <a:defRPr sz="1800" b="1" kern="1200">
                          <a:solidFill>
                            <a:schemeClr val="dk1"/>
                          </a:solidFill>
                          <a:latin typeface="Arial"/>
                        </a:defRPr>
                      </a:lvl5pPr>
                      <a:lvl6pPr marL="2286000" algn="l" defTabSz="914400" rtl="0" eaLnBrk="1" latinLnBrk="0" hangingPunct="1">
                        <a:defRPr sz="1800" b="1" kern="1200">
                          <a:solidFill>
                            <a:schemeClr val="dk1"/>
                          </a:solidFill>
                          <a:latin typeface="Arial"/>
                        </a:defRPr>
                      </a:lvl6pPr>
                      <a:lvl7pPr marL="2743200" algn="l" defTabSz="914400" rtl="0" eaLnBrk="1" latinLnBrk="0" hangingPunct="1">
                        <a:defRPr sz="1800" b="1" kern="1200">
                          <a:solidFill>
                            <a:schemeClr val="dk1"/>
                          </a:solidFill>
                          <a:latin typeface="Arial"/>
                        </a:defRPr>
                      </a:lvl7pPr>
                      <a:lvl8pPr marL="3200400" algn="l" defTabSz="914400" rtl="0" eaLnBrk="1" latinLnBrk="0" hangingPunct="1">
                        <a:defRPr sz="1800" b="1" kern="1200">
                          <a:solidFill>
                            <a:schemeClr val="dk1"/>
                          </a:solidFill>
                          <a:latin typeface="Arial"/>
                        </a:defRPr>
                      </a:lvl8pPr>
                      <a:lvl9pPr marL="3657600" algn="l" defTabSz="914400" rtl="0" eaLnBrk="1" latinLnBrk="0" hangingPunct="1">
                        <a:defRPr sz="1800" b="1" kern="1200">
                          <a:solidFill>
                            <a:schemeClr val="dk1"/>
                          </a:solidFill>
                          <a:latin typeface="Arial"/>
                        </a:defRPr>
                      </a:lvl9pPr>
                    </a:lstStyle>
                    <a:p>
                      <a:pPr algn="ctr"/>
                      <a:r>
                        <a:rPr lang="it-IT" sz="2000" dirty="0" smtClean="0">
                          <a:solidFill>
                            <a:schemeClr val="accent5">
                              <a:lumMod val="75000"/>
                            </a:schemeClr>
                          </a:solidFill>
                        </a:rPr>
                        <a:t>PNR 2014 - Raccomandazione </a:t>
                      </a:r>
                      <a:r>
                        <a:rPr lang="it-IT" sz="2000" baseline="0" dirty="0" smtClean="0">
                          <a:solidFill>
                            <a:schemeClr val="accent5">
                              <a:lumMod val="75000"/>
                            </a:schemeClr>
                          </a:solidFill>
                        </a:rPr>
                        <a:t>1</a:t>
                      </a:r>
                      <a:endParaRPr lang="it-IT" sz="2000" dirty="0">
                        <a:solidFill>
                          <a:schemeClr val="accent5">
                            <a:lumMod val="75000"/>
                          </a:schemeClr>
                        </a:solidFill>
                        <a:latin typeface="+mn-lt"/>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dk1"/>
                          </a:solidFill>
                          <a:latin typeface="Arial"/>
                        </a:defRPr>
                      </a:lvl1pPr>
                      <a:lvl2pPr marL="457200" algn="l" defTabSz="914400" rtl="0" eaLnBrk="1" latinLnBrk="0" hangingPunct="1">
                        <a:defRPr sz="1800" b="1" kern="1200">
                          <a:solidFill>
                            <a:schemeClr val="dk1"/>
                          </a:solidFill>
                          <a:latin typeface="Arial"/>
                        </a:defRPr>
                      </a:lvl2pPr>
                      <a:lvl3pPr marL="914400" algn="l" defTabSz="914400" rtl="0" eaLnBrk="1" latinLnBrk="0" hangingPunct="1">
                        <a:defRPr sz="1800" b="1" kern="1200">
                          <a:solidFill>
                            <a:schemeClr val="dk1"/>
                          </a:solidFill>
                          <a:latin typeface="Arial"/>
                        </a:defRPr>
                      </a:lvl3pPr>
                      <a:lvl4pPr marL="1371600" algn="l" defTabSz="914400" rtl="0" eaLnBrk="1" latinLnBrk="0" hangingPunct="1">
                        <a:defRPr sz="1800" b="1" kern="1200">
                          <a:solidFill>
                            <a:schemeClr val="dk1"/>
                          </a:solidFill>
                          <a:latin typeface="Arial"/>
                        </a:defRPr>
                      </a:lvl4pPr>
                      <a:lvl5pPr marL="1828800" algn="l" defTabSz="914400" rtl="0" eaLnBrk="1" latinLnBrk="0" hangingPunct="1">
                        <a:defRPr sz="1800" b="1" kern="1200">
                          <a:solidFill>
                            <a:schemeClr val="dk1"/>
                          </a:solidFill>
                          <a:latin typeface="Arial"/>
                        </a:defRPr>
                      </a:lvl5pPr>
                      <a:lvl6pPr marL="2286000" algn="l" defTabSz="914400" rtl="0" eaLnBrk="1" latinLnBrk="0" hangingPunct="1">
                        <a:defRPr sz="1800" b="1" kern="1200">
                          <a:solidFill>
                            <a:schemeClr val="dk1"/>
                          </a:solidFill>
                          <a:latin typeface="Arial"/>
                        </a:defRPr>
                      </a:lvl6pPr>
                      <a:lvl7pPr marL="2743200" algn="l" defTabSz="914400" rtl="0" eaLnBrk="1" latinLnBrk="0" hangingPunct="1">
                        <a:defRPr sz="1800" b="1" kern="1200">
                          <a:solidFill>
                            <a:schemeClr val="dk1"/>
                          </a:solidFill>
                          <a:latin typeface="Arial"/>
                        </a:defRPr>
                      </a:lvl7pPr>
                      <a:lvl8pPr marL="3200400" algn="l" defTabSz="914400" rtl="0" eaLnBrk="1" latinLnBrk="0" hangingPunct="1">
                        <a:defRPr sz="1800" b="1" kern="1200">
                          <a:solidFill>
                            <a:schemeClr val="dk1"/>
                          </a:solidFill>
                          <a:latin typeface="Arial"/>
                        </a:defRPr>
                      </a:lvl8pPr>
                      <a:lvl9pPr marL="3657600" algn="l" defTabSz="914400" rtl="0" eaLnBrk="1" latinLnBrk="0" hangingPunct="1">
                        <a:defRPr sz="1800" b="1" kern="1200">
                          <a:solidFill>
                            <a:schemeClr val="dk1"/>
                          </a:solidFill>
                          <a:latin typeface="Arial"/>
                        </a:defRPr>
                      </a:lvl9pPr>
                    </a:lstStyle>
                    <a:p>
                      <a:pPr marL="0" indent="0" algn="ctr">
                        <a:buFont typeface="Arial" panose="020B0604020202020204" pitchFamily="34" charset="0"/>
                        <a:buNone/>
                      </a:pPr>
                      <a:r>
                        <a:rPr lang="it-IT" sz="2000" dirty="0" smtClean="0">
                          <a:solidFill>
                            <a:schemeClr val="accent5">
                              <a:lumMod val="75000"/>
                            </a:schemeClr>
                          </a:solidFill>
                        </a:rPr>
                        <a:t>Sintesi della valutazione del PNR 2014</a:t>
                      </a:r>
                      <a:endParaRPr lang="it-IT" sz="2000" dirty="0" smtClean="0">
                        <a:solidFill>
                          <a:schemeClr val="accent5">
                            <a:lumMod val="75000"/>
                          </a:schemeClr>
                        </a:solidFill>
                        <a:latin typeface="+mn-lt"/>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576769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a:r>
                        <a:rPr lang="it-IT" sz="1900" u="none" strike="noStrike" baseline="0" dirty="0" smtClean="0">
                          <a:solidFill>
                            <a:schemeClr val="accent5">
                              <a:lumMod val="75000"/>
                            </a:schemeClr>
                          </a:solidFill>
                          <a:latin typeface="Arial" panose="020B0604020202020204" pitchFamily="34" charset="0"/>
                          <a:cs typeface="Arial" panose="020B0604020202020204" pitchFamily="34" charset="0"/>
                        </a:rPr>
                        <a:t>Assicurare che nel 2013 il disavanzo resti al di sotto del 3% del PIL dando attuazione piena alle misure adottate. Portare avanti l’aggiustamento strutturale con un ritmo adeguato e mediante un risanamento di bilancio favorevole alla crescita, in modo da</a:t>
                      </a:r>
                    </a:p>
                    <a:p>
                      <a:pPr algn="just"/>
                      <a:r>
                        <a:rPr lang="it-IT" sz="1900" u="none" strike="noStrike" baseline="0" dirty="0" smtClean="0">
                          <a:solidFill>
                            <a:schemeClr val="accent5">
                              <a:lumMod val="75000"/>
                            </a:schemeClr>
                          </a:solidFill>
                          <a:latin typeface="Arial" panose="020B0604020202020204" pitchFamily="34" charset="0"/>
                          <a:cs typeface="Arial" panose="020B0604020202020204" pitchFamily="34" charset="0"/>
                        </a:rPr>
                        <a:t>conseguire e mantenere l’obiettivo a medio termine a partire dal 2014. Realizzare gli avanzi primari strutturali programmati per instradare l’elevatissimo rapporto debito/PIL su una traiettoria stabilmente in discesa. Continuare a perseguire un miglioramento duraturo dell’efficienza e della qualità della spesa pubblica dando attuazione piena alle misure adottate nel 2012 e perseverando nello sforzo mediante revisioni periodiche approfondite della spesa (</a:t>
                      </a:r>
                      <a:r>
                        <a:rPr lang="it-IT" sz="1900" u="none" strike="noStrike" baseline="0" dirty="0" err="1" smtClean="0">
                          <a:solidFill>
                            <a:schemeClr val="accent5">
                              <a:lumMod val="75000"/>
                            </a:schemeClr>
                          </a:solidFill>
                          <a:latin typeface="Arial" panose="020B0604020202020204" pitchFamily="34" charset="0"/>
                          <a:cs typeface="Arial" panose="020B0604020202020204" pitchFamily="34" charset="0"/>
                        </a:rPr>
                        <a:t>spending</a:t>
                      </a:r>
                      <a:r>
                        <a:rPr lang="it-IT" sz="1900" u="none" strike="noStrike" baseline="0" dirty="0" smtClean="0">
                          <a:solidFill>
                            <a:schemeClr val="accent5">
                              <a:lumMod val="75000"/>
                            </a:schemeClr>
                          </a:solidFill>
                          <a:latin typeface="Arial" panose="020B0604020202020204" pitchFamily="34" charset="0"/>
                          <a:cs typeface="Arial" panose="020B0604020202020204" pitchFamily="34" charset="0"/>
                        </a:rPr>
                        <a:t> </a:t>
                      </a:r>
                      <a:r>
                        <a:rPr lang="it-IT" sz="1900" u="none" strike="noStrike" baseline="0" dirty="0" err="1" smtClean="0">
                          <a:solidFill>
                            <a:schemeClr val="accent5">
                              <a:lumMod val="75000"/>
                            </a:schemeClr>
                          </a:solidFill>
                          <a:latin typeface="Arial" panose="020B0604020202020204" pitchFamily="34" charset="0"/>
                          <a:cs typeface="Arial" panose="020B0604020202020204" pitchFamily="34" charset="0"/>
                        </a:rPr>
                        <a:t>review</a:t>
                      </a:r>
                      <a:r>
                        <a:rPr lang="it-IT" sz="1900" u="none" strike="noStrike" baseline="0" dirty="0" smtClean="0">
                          <a:solidFill>
                            <a:schemeClr val="accent5">
                              <a:lumMod val="75000"/>
                            </a:schemeClr>
                          </a:solidFill>
                          <a:latin typeface="Arial" panose="020B0604020202020204" pitchFamily="34" charset="0"/>
                          <a:cs typeface="Arial" panose="020B0604020202020204" pitchFamily="34" charset="0"/>
                        </a:rPr>
                        <a:t>) a tutti i livelli amministrativi.</a:t>
                      </a:r>
                      <a:endParaRPr lang="it-IT" sz="1900" b="0" i="1" u="none" strike="noStrike" baseline="0" dirty="0" smtClean="0">
                        <a:solidFill>
                          <a:schemeClr val="accent5">
                            <a:lumMod val="75000"/>
                          </a:schemeClr>
                        </a:solidFill>
                        <a:latin typeface="Arial" panose="020B0604020202020204" pitchFamily="34" charset="0"/>
                        <a:cs typeface="Arial" panose="020B0604020202020204" pitchFamily="34" charset="0"/>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it-IT" sz="19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L’Italia ha compiuto </a:t>
                      </a:r>
                      <a:r>
                        <a:rPr lang="it-IT" sz="19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 limitati: </a:t>
                      </a:r>
                      <a:endParaRPr lang="it-IT" sz="19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endParaRPr>
                    </a:p>
                    <a:p>
                      <a:pPr algn="just"/>
                      <a:r>
                        <a:rPr lang="it-IT" sz="19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•nel 2013 il disavanzo è rimasto al 3% del PIL. Stando alle previsioni di primavera 2014 della Commissione, nel 2014 il disavanzo nominale dovrebbe scendere al 2,6% del PIL. Tuttavia, il raggiungimento dell’obiettivo di medio termine è ora previsto per il 2016 anziché per il 2014, come preannunciato nell’aprile 2013 e come raccomandato dal Consiglio nel luglio 2013;</a:t>
                      </a:r>
                    </a:p>
                    <a:p>
                      <a:pPr algn="just"/>
                      <a:r>
                        <a:rPr lang="it-IT" sz="19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•l’Italia rischia di non rispettare le regole del patto di stabilità e crescita. In particolare, l’aggiustamento strutturale annuo di soli 0,1 punti percentuali del PIL previsto per il 2014 è inferiore all’aggiustamento lineare strutturale minimo di 0,7 punti percentuali del PIL che, secondo le previsioni della Commissione, sarebbe necessario per rispettare il parametro di riferimento del debito nel periodo di transizione 2013-2015;</a:t>
                      </a:r>
                    </a:p>
                    <a:p>
                      <a:pPr algn="just"/>
                      <a:r>
                        <a:rPr lang="it-IT" sz="19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•è stata avviata una revisione della spesa: occorre ora adottarla e attuarla anche per finanziare l’annunciata riduzione dell’imposta sul reddito per i lavoratori di fascia bassa.</a:t>
                      </a:r>
                      <a:endParaRPr lang="it-IT" sz="1900" u="none" strike="noStrike" baseline="0" dirty="0" smtClean="0">
                        <a:solidFill>
                          <a:schemeClr val="accent5">
                            <a:lumMod val="75000"/>
                          </a:schemeClr>
                        </a:solidFill>
                        <a:latin typeface="Arial" panose="020B0604020202020204" pitchFamily="34" charset="0"/>
                        <a:cs typeface="Arial" panose="020B0604020202020204" pitchFamily="34" charset="0"/>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bl>
          </a:graphicData>
        </a:graphic>
      </p:graphicFrame>
    </p:spTree>
    <p:extLst>
      <p:ext uri="{BB962C8B-B14F-4D97-AF65-F5344CB8AC3E}">
        <p14:creationId xmlns:p14="http://schemas.microsoft.com/office/powerpoint/2010/main" val="15119816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Segnaposto contenuto 3"/>
          <p:cNvGraphicFramePr>
            <a:graphicFrameLocks/>
          </p:cNvGraphicFramePr>
          <p:nvPr>
            <p:extLst>
              <p:ext uri="{D42A27DB-BD31-4B8C-83A1-F6EECF244321}">
                <p14:modId xmlns:p14="http://schemas.microsoft.com/office/powerpoint/2010/main" val="4047927095"/>
              </p:ext>
            </p:extLst>
          </p:nvPr>
        </p:nvGraphicFramePr>
        <p:xfrm>
          <a:off x="177282" y="46636"/>
          <a:ext cx="11812555" cy="6827520"/>
        </p:xfrm>
        <a:graphic>
          <a:graphicData uri="http://schemas.openxmlformats.org/drawingml/2006/table">
            <a:tbl>
              <a:tblPr firstRow="1" bandRow="1"/>
              <a:tblGrid>
                <a:gridCol w="4310742"/>
                <a:gridCol w="7501813"/>
              </a:tblGrid>
              <a:tr h="359205">
                <a:tc>
                  <a:txBody>
                    <a:bodyPr/>
                    <a:lstStyle>
                      <a:lvl1pPr marL="0" algn="l" defTabSz="914400" rtl="0" eaLnBrk="1" latinLnBrk="0" hangingPunct="1">
                        <a:defRPr sz="1800" b="1" kern="1200">
                          <a:solidFill>
                            <a:schemeClr val="dk1"/>
                          </a:solidFill>
                          <a:latin typeface="Arial"/>
                        </a:defRPr>
                      </a:lvl1pPr>
                      <a:lvl2pPr marL="457200" algn="l" defTabSz="914400" rtl="0" eaLnBrk="1" latinLnBrk="0" hangingPunct="1">
                        <a:defRPr sz="1800" b="1" kern="1200">
                          <a:solidFill>
                            <a:schemeClr val="dk1"/>
                          </a:solidFill>
                          <a:latin typeface="Arial"/>
                        </a:defRPr>
                      </a:lvl2pPr>
                      <a:lvl3pPr marL="914400" algn="l" defTabSz="914400" rtl="0" eaLnBrk="1" latinLnBrk="0" hangingPunct="1">
                        <a:defRPr sz="1800" b="1" kern="1200">
                          <a:solidFill>
                            <a:schemeClr val="dk1"/>
                          </a:solidFill>
                          <a:latin typeface="Arial"/>
                        </a:defRPr>
                      </a:lvl3pPr>
                      <a:lvl4pPr marL="1371600" algn="l" defTabSz="914400" rtl="0" eaLnBrk="1" latinLnBrk="0" hangingPunct="1">
                        <a:defRPr sz="1800" b="1" kern="1200">
                          <a:solidFill>
                            <a:schemeClr val="dk1"/>
                          </a:solidFill>
                          <a:latin typeface="Arial"/>
                        </a:defRPr>
                      </a:lvl4pPr>
                      <a:lvl5pPr marL="1828800" algn="l" defTabSz="914400" rtl="0" eaLnBrk="1" latinLnBrk="0" hangingPunct="1">
                        <a:defRPr sz="1800" b="1" kern="1200">
                          <a:solidFill>
                            <a:schemeClr val="dk1"/>
                          </a:solidFill>
                          <a:latin typeface="Arial"/>
                        </a:defRPr>
                      </a:lvl5pPr>
                      <a:lvl6pPr marL="2286000" algn="l" defTabSz="914400" rtl="0" eaLnBrk="1" latinLnBrk="0" hangingPunct="1">
                        <a:defRPr sz="1800" b="1" kern="1200">
                          <a:solidFill>
                            <a:schemeClr val="dk1"/>
                          </a:solidFill>
                          <a:latin typeface="Arial"/>
                        </a:defRPr>
                      </a:lvl6pPr>
                      <a:lvl7pPr marL="2743200" algn="l" defTabSz="914400" rtl="0" eaLnBrk="1" latinLnBrk="0" hangingPunct="1">
                        <a:defRPr sz="1800" b="1" kern="1200">
                          <a:solidFill>
                            <a:schemeClr val="dk1"/>
                          </a:solidFill>
                          <a:latin typeface="Arial"/>
                        </a:defRPr>
                      </a:lvl7pPr>
                      <a:lvl8pPr marL="3200400" algn="l" defTabSz="914400" rtl="0" eaLnBrk="1" latinLnBrk="0" hangingPunct="1">
                        <a:defRPr sz="1800" b="1" kern="1200">
                          <a:solidFill>
                            <a:schemeClr val="dk1"/>
                          </a:solidFill>
                          <a:latin typeface="Arial"/>
                        </a:defRPr>
                      </a:lvl8pPr>
                      <a:lvl9pPr marL="3657600" algn="l" defTabSz="914400" rtl="0" eaLnBrk="1" latinLnBrk="0" hangingPunct="1">
                        <a:defRPr sz="1800" b="1" kern="1200">
                          <a:solidFill>
                            <a:schemeClr val="dk1"/>
                          </a:solidFill>
                          <a:latin typeface="Arial"/>
                        </a:defRPr>
                      </a:lvl9pPr>
                    </a:lstStyle>
                    <a:p>
                      <a:pPr algn="ctr"/>
                      <a:r>
                        <a:rPr lang="it-IT" sz="2000" dirty="0" smtClean="0">
                          <a:solidFill>
                            <a:schemeClr val="accent5">
                              <a:lumMod val="75000"/>
                            </a:schemeClr>
                          </a:solidFill>
                        </a:rPr>
                        <a:t>PNR 2014 - Raccomandazione </a:t>
                      </a:r>
                      <a:r>
                        <a:rPr lang="it-IT" sz="2000" baseline="0" dirty="0" smtClean="0">
                          <a:solidFill>
                            <a:schemeClr val="accent5">
                              <a:lumMod val="75000"/>
                            </a:schemeClr>
                          </a:solidFill>
                        </a:rPr>
                        <a:t>2</a:t>
                      </a:r>
                      <a:endParaRPr lang="it-IT" sz="2000" dirty="0">
                        <a:solidFill>
                          <a:schemeClr val="accent5">
                            <a:lumMod val="75000"/>
                          </a:schemeClr>
                        </a:solidFill>
                        <a:latin typeface="+mn-lt"/>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dk1"/>
                          </a:solidFill>
                          <a:latin typeface="Arial"/>
                        </a:defRPr>
                      </a:lvl1pPr>
                      <a:lvl2pPr marL="457200" algn="l" defTabSz="914400" rtl="0" eaLnBrk="1" latinLnBrk="0" hangingPunct="1">
                        <a:defRPr sz="1800" b="1" kern="1200">
                          <a:solidFill>
                            <a:schemeClr val="dk1"/>
                          </a:solidFill>
                          <a:latin typeface="Arial"/>
                        </a:defRPr>
                      </a:lvl2pPr>
                      <a:lvl3pPr marL="914400" algn="l" defTabSz="914400" rtl="0" eaLnBrk="1" latinLnBrk="0" hangingPunct="1">
                        <a:defRPr sz="1800" b="1" kern="1200">
                          <a:solidFill>
                            <a:schemeClr val="dk1"/>
                          </a:solidFill>
                          <a:latin typeface="Arial"/>
                        </a:defRPr>
                      </a:lvl3pPr>
                      <a:lvl4pPr marL="1371600" algn="l" defTabSz="914400" rtl="0" eaLnBrk="1" latinLnBrk="0" hangingPunct="1">
                        <a:defRPr sz="1800" b="1" kern="1200">
                          <a:solidFill>
                            <a:schemeClr val="dk1"/>
                          </a:solidFill>
                          <a:latin typeface="Arial"/>
                        </a:defRPr>
                      </a:lvl4pPr>
                      <a:lvl5pPr marL="1828800" algn="l" defTabSz="914400" rtl="0" eaLnBrk="1" latinLnBrk="0" hangingPunct="1">
                        <a:defRPr sz="1800" b="1" kern="1200">
                          <a:solidFill>
                            <a:schemeClr val="dk1"/>
                          </a:solidFill>
                          <a:latin typeface="Arial"/>
                        </a:defRPr>
                      </a:lvl5pPr>
                      <a:lvl6pPr marL="2286000" algn="l" defTabSz="914400" rtl="0" eaLnBrk="1" latinLnBrk="0" hangingPunct="1">
                        <a:defRPr sz="1800" b="1" kern="1200">
                          <a:solidFill>
                            <a:schemeClr val="dk1"/>
                          </a:solidFill>
                          <a:latin typeface="Arial"/>
                        </a:defRPr>
                      </a:lvl6pPr>
                      <a:lvl7pPr marL="2743200" algn="l" defTabSz="914400" rtl="0" eaLnBrk="1" latinLnBrk="0" hangingPunct="1">
                        <a:defRPr sz="1800" b="1" kern="1200">
                          <a:solidFill>
                            <a:schemeClr val="dk1"/>
                          </a:solidFill>
                          <a:latin typeface="Arial"/>
                        </a:defRPr>
                      </a:lvl7pPr>
                      <a:lvl8pPr marL="3200400" algn="l" defTabSz="914400" rtl="0" eaLnBrk="1" latinLnBrk="0" hangingPunct="1">
                        <a:defRPr sz="1800" b="1" kern="1200">
                          <a:solidFill>
                            <a:schemeClr val="dk1"/>
                          </a:solidFill>
                          <a:latin typeface="Arial"/>
                        </a:defRPr>
                      </a:lvl8pPr>
                      <a:lvl9pPr marL="3657600" algn="l" defTabSz="914400" rtl="0" eaLnBrk="1" latinLnBrk="0" hangingPunct="1">
                        <a:defRPr sz="1800" b="1" kern="1200">
                          <a:solidFill>
                            <a:schemeClr val="dk1"/>
                          </a:solidFill>
                          <a:latin typeface="Arial"/>
                        </a:defRPr>
                      </a:lvl9pPr>
                    </a:lstStyle>
                    <a:p>
                      <a:pPr marL="0" indent="0" algn="ctr">
                        <a:buFont typeface="Arial" panose="020B0604020202020204" pitchFamily="34" charset="0"/>
                        <a:buNone/>
                      </a:pPr>
                      <a:r>
                        <a:rPr lang="it-IT" sz="2000" dirty="0" smtClean="0">
                          <a:solidFill>
                            <a:schemeClr val="accent5">
                              <a:lumMod val="75000"/>
                            </a:schemeClr>
                          </a:solidFill>
                        </a:rPr>
                        <a:t>Sintesi della valutazione del PNR 2014</a:t>
                      </a:r>
                      <a:endParaRPr lang="it-IT" sz="2000" dirty="0" smtClean="0">
                        <a:solidFill>
                          <a:schemeClr val="accent5">
                            <a:lumMod val="75000"/>
                          </a:schemeClr>
                        </a:solidFill>
                        <a:latin typeface="+mn-lt"/>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5537742">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a:r>
                        <a:rPr lang="it-IT" sz="1600" u="none" strike="noStrike" baseline="0" dirty="0" smtClean="0">
                          <a:solidFill>
                            <a:schemeClr val="accent5">
                              <a:lumMod val="75000"/>
                            </a:schemeClr>
                          </a:solidFill>
                        </a:rPr>
                        <a:t>Dare tempestivamente attuazione alle riforme in atto adottando in tempi rapidi le disposizioni attuative necessarie, dandovi seguito con risultati concreti a tutti i livelli amministrativi e con tutti i portatori d’interesse e monitorandone l’impatto. Potenziare l’efficienza della pubblica amministrazione e migliorare il coordinamento fra i livelli amministrativi. Semplificare il quadro amministrativo e normativo per i cittadini e le imprese, abbreviare la durata dei procedimenti civili e ridurre l’alto livello di contenzioso civile, anche promuovendo il ricorso a procedure extragiudiziali di risoluzione delle controversie. Potenziare il quadro giuridico relativo alla repressione della corruzione, anche rivedendo la disciplina dei termini di prescrizione. Adottare misure strutturali per migliorare la gestione dei fondi UE nelle regioni del Mezzogiorno in vista del periodo di programmazione 2014-2020.</a:t>
                      </a: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a:r>
                        <a:rPr lang="it-IT" sz="16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L’Italia ha compiuto </a:t>
                      </a:r>
                      <a:r>
                        <a:rPr lang="it-IT" sz="16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 limitati:</a:t>
                      </a:r>
                      <a:endParaRPr lang="it-IT" sz="16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endParaRPr>
                    </a:p>
                    <a:p>
                      <a:pPr algn="just"/>
                      <a:r>
                        <a:rPr lang="it-IT" sz="16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6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qualche progresso </a:t>
                      </a:r>
                      <a:r>
                        <a:rPr lang="it-IT" sz="16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è stato compiuto per migliorare il funzionamento della giustizia civile. La riorganizzazione geografica dei tribunali è stata attuata. Sono stati adottati provvedimenti fra cui una nuova legge sulla mediazione e un disegno di legge del dicembre 2013 inteso a migliorare il funzionamento del sistema giudiziario. Nonostante queste misure i problemi persistono (lunga durata dei procedimenti, elevato numero di cause pendenti);</a:t>
                      </a:r>
                    </a:p>
                    <a:p>
                      <a:pPr algn="just"/>
                      <a:r>
                        <a:rPr lang="it-IT" sz="16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6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 limitati </a:t>
                      </a:r>
                      <a:r>
                        <a:rPr lang="it-IT" sz="16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per quanto riguarda le carenze di attuazione. Sono state adottate misure per contenere la necessità di norme di rango secondario e monitorare l’attuazione della precedente riforma, ma rimangono considerevoli carenze di attuazione;</a:t>
                      </a:r>
                    </a:p>
                    <a:p>
                      <a:pPr algn="just"/>
                      <a:r>
                        <a:rPr lang="it-IT" sz="16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6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 limitati </a:t>
                      </a:r>
                      <a:r>
                        <a:rPr lang="it-IT" sz="16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verso la semplificazione amministrativa. Sono state prese misure frammentarie con un impatto limitato, ma un progetto di legge sulla semplificazione, presentato al Parlamento nel giugno 2013, non è stato ancora adottato e importanti riforme intraprese nel 2012 non sono attuate;</a:t>
                      </a:r>
                    </a:p>
                    <a:p>
                      <a:pPr algn="just"/>
                      <a:r>
                        <a:rPr lang="it-IT" sz="16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6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 limitati </a:t>
                      </a:r>
                      <a:r>
                        <a:rPr lang="it-IT" sz="16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nella lotta alla corruzione. L’autorità nazionale anticorruzione è stata riformata ma dispone di un organico insufficiente e non sono state prese misure per rivedere i termini di prescrizione;</a:t>
                      </a:r>
                    </a:p>
                    <a:p>
                      <a:pPr algn="just"/>
                      <a:r>
                        <a:rPr lang="it-IT" sz="16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6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 limitati </a:t>
                      </a:r>
                      <a:r>
                        <a:rPr lang="it-IT" sz="16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per quanto riguarda il potenziamento della capacità amministrativa per la gestione dei fondi dell’UE. È stata istituita una nuova agenzia per la coesione territoriale ma i ritardi operativi e le incertezze riguardo al suo organico e alle sue competenze mettono in dubbio la sua capacità di produrre i cambiamenti necessari. Il progetto di accordo di partenariato per il periodo di programmazione 2014-2020 contiene una serie di misure a livello nazionale, ma non affronta la necessità di migliorare la capacità amministrativa degli organismi incaricati dei fondi. </a:t>
                      </a: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bl>
          </a:graphicData>
        </a:graphic>
      </p:graphicFrame>
    </p:spTree>
    <p:extLst>
      <p:ext uri="{BB962C8B-B14F-4D97-AF65-F5344CB8AC3E}">
        <p14:creationId xmlns:p14="http://schemas.microsoft.com/office/powerpoint/2010/main" val="15721461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Segnaposto contenuto 3"/>
          <p:cNvGraphicFramePr>
            <a:graphicFrameLocks/>
          </p:cNvGraphicFramePr>
          <p:nvPr>
            <p:extLst>
              <p:ext uri="{D42A27DB-BD31-4B8C-83A1-F6EECF244321}">
                <p14:modId xmlns:p14="http://schemas.microsoft.com/office/powerpoint/2010/main" val="834645966"/>
              </p:ext>
            </p:extLst>
          </p:nvPr>
        </p:nvGraphicFramePr>
        <p:xfrm>
          <a:off x="186613" y="213050"/>
          <a:ext cx="11765902" cy="6256444"/>
        </p:xfrm>
        <a:graphic>
          <a:graphicData uri="http://schemas.openxmlformats.org/drawingml/2006/table">
            <a:tbl>
              <a:tblPr firstRow="1" bandRow="1"/>
              <a:tblGrid>
                <a:gridCol w="4926563"/>
                <a:gridCol w="6839339"/>
              </a:tblGrid>
              <a:tr h="392863">
                <a:tc>
                  <a:txBody>
                    <a:bodyPr/>
                    <a:lstStyle>
                      <a:lvl1pPr marL="0" algn="l" defTabSz="914400" rtl="0" eaLnBrk="1" latinLnBrk="0" hangingPunct="1">
                        <a:defRPr sz="1800" b="1" kern="1200">
                          <a:solidFill>
                            <a:schemeClr val="dk1"/>
                          </a:solidFill>
                          <a:latin typeface="Arial"/>
                        </a:defRPr>
                      </a:lvl1pPr>
                      <a:lvl2pPr marL="457200" algn="l" defTabSz="914400" rtl="0" eaLnBrk="1" latinLnBrk="0" hangingPunct="1">
                        <a:defRPr sz="1800" b="1" kern="1200">
                          <a:solidFill>
                            <a:schemeClr val="dk1"/>
                          </a:solidFill>
                          <a:latin typeface="Arial"/>
                        </a:defRPr>
                      </a:lvl2pPr>
                      <a:lvl3pPr marL="914400" algn="l" defTabSz="914400" rtl="0" eaLnBrk="1" latinLnBrk="0" hangingPunct="1">
                        <a:defRPr sz="1800" b="1" kern="1200">
                          <a:solidFill>
                            <a:schemeClr val="dk1"/>
                          </a:solidFill>
                          <a:latin typeface="Arial"/>
                        </a:defRPr>
                      </a:lvl3pPr>
                      <a:lvl4pPr marL="1371600" algn="l" defTabSz="914400" rtl="0" eaLnBrk="1" latinLnBrk="0" hangingPunct="1">
                        <a:defRPr sz="1800" b="1" kern="1200">
                          <a:solidFill>
                            <a:schemeClr val="dk1"/>
                          </a:solidFill>
                          <a:latin typeface="Arial"/>
                        </a:defRPr>
                      </a:lvl4pPr>
                      <a:lvl5pPr marL="1828800" algn="l" defTabSz="914400" rtl="0" eaLnBrk="1" latinLnBrk="0" hangingPunct="1">
                        <a:defRPr sz="1800" b="1" kern="1200">
                          <a:solidFill>
                            <a:schemeClr val="dk1"/>
                          </a:solidFill>
                          <a:latin typeface="Arial"/>
                        </a:defRPr>
                      </a:lvl5pPr>
                      <a:lvl6pPr marL="2286000" algn="l" defTabSz="914400" rtl="0" eaLnBrk="1" latinLnBrk="0" hangingPunct="1">
                        <a:defRPr sz="1800" b="1" kern="1200">
                          <a:solidFill>
                            <a:schemeClr val="dk1"/>
                          </a:solidFill>
                          <a:latin typeface="Arial"/>
                        </a:defRPr>
                      </a:lvl6pPr>
                      <a:lvl7pPr marL="2743200" algn="l" defTabSz="914400" rtl="0" eaLnBrk="1" latinLnBrk="0" hangingPunct="1">
                        <a:defRPr sz="1800" b="1" kern="1200">
                          <a:solidFill>
                            <a:schemeClr val="dk1"/>
                          </a:solidFill>
                          <a:latin typeface="Arial"/>
                        </a:defRPr>
                      </a:lvl7pPr>
                      <a:lvl8pPr marL="3200400" algn="l" defTabSz="914400" rtl="0" eaLnBrk="1" latinLnBrk="0" hangingPunct="1">
                        <a:defRPr sz="1800" b="1" kern="1200">
                          <a:solidFill>
                            <a:schemeClr val="dk1"/>
                          </a:solidFill>
                          <a:latin typeface="Arial"/>
                        </a:defRPr>
                      </a:lvl8pPr>
                      <a:lvl9pPr marL="3657600" algn="l" defTabSz="914400" rtl="0" eaLnBrk="1" latinLnBrk="0" hangingPunct="1">
                        <a:defRPr sz="1800" b="1" kern="1200">
                          <a:solidFill>
                            <a:schemeClr val="dk1"/>
                          </a:solidFill>
                          <a:latin typeface="Arial"/>
                        </a:defRPr>
                      </a:lvl9pPr>
                    </a:lstStyle>
                    <a:p>
                      <a:pPr algn="ctr"/>
                      <a:r>
                        <a:rPr lang="it-IT" sz="2000" dirty="0" smtClean="0">
                          <a:solidFill>
                            <a:schemeClr val="accent5">
                              <a:lumMod val="75000"/>
                            </a:schemeClr>
                          </a:solidFill>
                        </a:rPr>
                        <a:t>PNR 2014 - Raccomandazione </a:t>
                      </a:r>
                      <a:r>
                        <a:rPr lang="it-IT" sz="2000" baseline="0" dirty="0" smtClean="0">
                          <a:solidFill>
                            <a:schemeClr val="accent5">
                              <a:lumMod val="75000"/>
                            </a:schemeClr>
                          </a:solidFill>
                        </a:rPr>
                        <a:t>3</a:t>
                      </a:r>
                      <a:endParaRPr lang="it-IT" sz="2000" dirty="0">
                        <a:solidFill>
                          <a:schemeClr val="accent5">
                            <a:lumMod val="75000"/>
                          </a:schemeClr>
                        </a:solidFill>
                        <a:latin typeface="+mn-lt"/>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dk1"/>
                          </a:solidFill>
                          <a:latin typeface="Arial"/>
                        </a:defRPr>
                      </a:lvl1pPr>
                      <a:lvl2pPr marL="457200" algn="l" defTabSz="914400" rtl="0" eaLnBrk="1" latinLnBrk="0" hangingPunct="1">
                        <a:defRPr sz="1800" b="1" kern="1200">
                          <a:solidFill>
                            <a:schemeClr val="dk1"/>
                          </a:solidFill>
                          <a:latin typeface="Arial"/>
                        </a:defRPr>
                      </a:lvl2pPr>
                      <a:lvl3pPr marL="914400" algn="l" defTabSz="914400" rtl="0" eaLnBrk="1" latinLnBrk="0" hangingPunct="1">
                        <a:defRPr sz="1800" b="1" kern="1200">
                          <a:solidFill>
                            <a:schemeClr val="dk1"/>
                          </a:solidFill>
                          <a:latin typeface="Arial"/>
                        </a:defRPr>
                      </a:lvl3pPr>
                      <a:lvl4pPr marL="1371600" algn="l" defTabSz="914400" rtl="0" eaLnBrk="1" latinLnBrk="0" hangingPunct="1">
                        <a:defRPr sz="1800" b="1" kern="1200">
                          <a:solidFill>
                            <a:schemeClr val="dk1"/>
                          </a:solidFill>
                          <a:latin typeface="Arial"/>
                        </a:defRPr>
                      </a:lvl4pPr>
                      <a:lvl5pPr marL="1828800" algn="l" defTabSz="914400" rtl="0" eaLnBrk="1" latinLnBrk="0" hangingPunct="1">
                        <a:defRPr sz="1800" b="1" kern="1200">
                          <a:solidFill>
                            <a:schemeClr val="dk1"/>
                          </a:solidFill>
                          <a:latin typeface="Arial"/>
                        </a:defRPr>
                      </a:lvl5pPr>
                      <a:lvl6pPr marL="2286000" algn="l" defTabSz="914400" rtl="0" eaLnBrk="1" latinLnBrk="0" hangingPunct="1">
                        <a:defRPr sz="1800" b="1" kern="1200">
                          <a:solidFill>
                            <a:schemeClr val="dk1"/>
                          </a:solidFill>
                          <a:latin typeface="Arial"/>
                        </a:defRPr>
                      </a:lvl6pPr>
                      <a:lvl7pPr marL="2743200" algn="l" defTabSz="914400" rtl="0" eaLnBrk="1" latinLnBrk="0" hangingPunct="1">
                        <a:defRPr sz="1800" b="1" kern="1200">
                          <a:solidFill>
                            <a:schemeClr val="dk1"/>
                          </a:solidFill>
                          <a:latin typeface="Arial"/>
                        </a:defRPr>
                      </a:lvl7pPr>
                      <a:lvl8pPr marL="3200400" algn="l" defTabSz="914400" rtl="0" eaLnBrk="1" latinLnBrk="0" hangingPunct="1">
                        <a:defRPr sz="1800" b="1" kern="1200">
                          <a:solidFill>
                            <a:schemeClr val="dk1"/>
                          </a:solidFill>
                          <a:latin typeface="Arial"/>
                        </a:defRPr>
                      </a:lvl8pPr>
                      <a:lvl9pPr marL="3657600" algn="l" defTabSz="914400" rtl="0" eaLnBrk="1" latinLnBrk="0" hangingPunct="1">
                        <a:defRPr sz="1800" b="1" kern="1200">
                          <a:solidFill>
                            <a:schemeClr val="dk1"/>
                          </a:solidFill>
                          <a:latin typeface="Arial"/>
                        </a:defRPr>
                      </a:lvl9pPr>
                    </a:lstStyle>
                    <a:p>
                      <a:pPr marL="0" indent="0" algn="ctr">
                        <a:buFont typeface="Arial" panose="020B0604020202020204" pitchFamily="34" charset="0"/>
                        <a:buNone/>
                      </a:pPr>
                      <a:r>
                        <a:rPr lang="it-IT" sz="2000" dirty="0" smtClean="0">
                          <a:solidFill>
                            <a:schemeClr val="accent5">
                              <a:lumMod val="75000"/>
                            </a:schemeClr>
                          </a:solidFill>
                        </a:rPr>
                        <a:t>Sintesi della valutazione del PNR 2014</a:t>
                      </a:r>
                      <a:endParaRPr lang="it-IT" sz="2000" dirty="0" smtClean="0">
                        <a:solidFill>
                          <a:schemeClr val="accent5">
                            <a:lumMod val="75000"/>
                          </a:schemeClr>
                        </a:solidFill>
                        <a:latin typeface="+mn-lt"/>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5860204">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a:r>
                        <a:rPr lang="it-IT" sz="1800" u="none" strike="noStrike" baseline="0" dirty="0" smtClean="0">
                          <a:solidFill>
                            <a:schemeClr val="accent5">
                              <a:lumMod val="75000"/>
                            </a:schemeClr>
                          </a:solidFill>
                        </a:rPr>
                        <a:t>Estendere all’intero settore bancario buone pratiche di governo societario che sfocino in una maggiore efficienza e redditività, per sostenere il flusso del credito alle attività produttive. Proseguire le verifiche della qualità degli attivi in tutto il settore bancario e agevolare la risoluzione dei prestiti in sofferenza iscritti nel bilancio delle banche.</a:t>
                      </a:r>
                    </a:p>
                    <a:p>
                      <a:pPr algn="just"/>
                      <a:r>
                        <a:rPr lang="it-IT" sz="1800" u="none" strike="noStrike" baseline="0" dirty="0" smtClean="0">
                          <a:solidFill>
                            <a:schemeClr val="accent5">
                              <a:lumMod val="75000"/>
                            </a:schemeClr>
                          </a:solidFill>
                        </a:rPr>
                        <a:t>Promuovere maggiormente lo sviluppo dei mercati dei capitali al fine di diversificare e migliorare l’accesso delle imprese ai finanziamenti, soprattutto sotto forma di partecipazione al capitale, e promuoverne peraltro la capacità d’innovazione e la crescita.</a:t>
                      </a:r>
                      <a:endParaRPr lang="it-IT" sz="1800" b="0" i="1" u="none" strike="noStrike" baseline="0" dirty="0" smtClean="0">
                        <a:solidFill>
                          <a:schemeClr val="accent5">
                            <a:lumMod val="75000"/>
                          </a:schemeClr>
                        </a:solidFill>
                        <a:latin typeface="+mn-lt"/>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L’Italia ha compiuto </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qualche progresso</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p>
                    <a:p>
                      <a:pPr algn="just"/>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qualche progresso </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è stato compiuto per agevolare l’accesso delle imprese al credito: in particolare è stato rafforzato il sistema di garanzia dei prestiti ed è stata rinnovata la moratoria sui debiti;</a:t>
                      </a:r>
                    </a:p>
                    <a:p>
                      <a:pPr algn="just"/>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qualche progresso </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è stato compiuto nello sviluppo di finanziamenti non bancari. La misura principale prevede il rafforzamento dell’incentivo fiscale al nuovo capitale proprio. Sono state adottate altre misure (</a:t>
                      </a:r>
                      <a:r>
                        <a:rPr lang="it-IT" sz="1800" b="0" i="0" u="none" strike="noStrike" kern="1200" baseline="0" dirty="0" err="1" smtClean="0">
                          <a:solidFill>
                            <a:schemeClr val="accent5">
                              <a:lumMod val="75000"/>
                            </a:schemeClr>
                          </a:solidFill>
                          <a:latin typeface="Arial" panose="020B0604020202020204" pitchFamily="34" charset="0"/>
                          <a:ea typeface="+mn-ea"/>
                          <a:cs typeface="Arial" panose="020B0604020202020204" pitchFamily="34" charset="0"/>
                        </a:rPr>
                        <a:t>minibond</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 incentivi fiscali per investimenti in start-up innovative) il cui impatto rimane da verificare;</a:t>
                      </a:r>
                    </a:p>
                    <a:p>
                      <a:pPr algn="just"/>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qualche progresso </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nella verifica della qualità degli attivi: fra il 2012 e il 2013 la Banca d’Italia ha effettuato un’approfondita revisione della qualità degli attivi di 20 banche italiane. La legge di stabilità 2014 ha rafforzato la deducibilità fiscale degli accantonamenti delle banche per perdite su crediti, il che dovrebbe contribuire a un aumento della copertura dei prestiti in sofferenza;</a:t>
                      </a:r>
                    </a:p>
                    <a:p>
                      <a:pPr algn="just"/>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qualche progresso </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in materia di governo societario delle banche. La Banca d’Italia ha emanato nuovi principi di governo societario per le banche, ma il loro impatto dipende dall’effettiva attuazione e applicazione.</a:t>
                      </a:r>
                      <a:endParaRPr lang="it-IT" sz="1800" u="none" strike="noStrike" baseline="0" dirty="0" smtClean="0">
                        <a:solidFill>
                          <a:schemeClr val="accent5">
                            <a:lumMod val="75000"/>
                          </a:schemeClr>
                        </a:solidFill>
                        <a:latin typeface="Arial" panose="020B0604020202020204" pitchFamily="34" charset="0"/>
                        <a:cs typeface="Arial" panose="020B0604020202020204" pitchFamily="34" charset="0"/>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bl>
          </a:graphicData>
        </a:graphic>
      </p:graphicFrame>
    </p:spTree>
    <p:extLst>
      <p:ext uri="{BB962C8B-B14F-4D97-AF65-F5344CB8AC3E}">
        <p14:creationId xmlns:p14="http://schemas.microsoft.com/office/powerpoint/2010/main" val="17122323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Segnaposto contenuto 3"/>
          <p:cNvGraphicFramePr>
            <a:graphicFrameLocks/>
          </p:cNvGraphicFramePr>
          <p:nvPr>
            <p:extLst>
              <p:ext uri="{D42A27DB-BD31-4B8C-83A1-F6EECF244321}">
                <p14:modId xmlns:p14="http://schemas.microsoft.com/office/powerpoint/2010/main" val="227286466"/>
              </p:ext>
            </p:extLst>
          </p:nvPr>
        </p:nvGraphicFramePr>
        <p:xfrm>
          <a:off x="130629" y="63755"/>
          <a:ext cx="11989836" cy="6726463"/>
        </p:xfrm>
        <a:graphic>
          <a:graphicData uri="http://schemas.openxmlformats.org/drawingml/2006/table">
            <a:tbl>
              <a:tblPr firstRow="1" bandRow="1"/>
              <a:tblGrid>
                <a:gridCol w="3844212"/>
                <a:gridCol w="8145624"/>
              </a:tblGrid>
              <a:tr h="340233">
                <a:tc>
                  <a:txBody>
                    <a:bodyPr/>
                    <a:lstStyle>
                      <a:lvl1pPr marL="0" algn="l" defTabSz="914400" rtl="0" eaLnBrk="1" latinLnBrk="0" hangingPunct="1">
                        <a:defRPr sz="1800" b="1" kern="1200">
                          <a:solidFill>
                            <a:schemeClr val="dk1"/>
                          </a:solidFill>
                          <a:latin typeface="Arial"/>
                        </a:defRPr>
                      </a:lvl1pPr>
                      <a:lvl2pPr marL="457200" algn="l" defTabSz="914400" rtl="0" eaLnBrk="1" latinLnBrk="0" hangingPunct="1">
                        <a:defRPr sz="1800" b="1" kern="1200">
                          <a:solidFill>
                            <a:schemeClr val="dk1"/>
                          </a:solidFill>
                          <a:latin typeface="Arial"/>
                        </a:defRPr>
                      </a:lvl2pPr>
                      <a:lvl3pPr marL="914400" algn="l" defTabSz="914400" rtl="0" eaLnBrk="1" latinLnBrk="0" hangingPunct="1">
                        <a:defRPr sz="1800" b="1" kern="1200">
                          <a:solidFill>
                            <a:schemeClr val="dk1"/>
                          </a:solidFill>
                          <a:latin typeface="Arial"/>
                        </a:defRPr>
                      </a:lvl3pPr>
                      <a:lvl4pPr marL="1371600" algn="l" defTabSz="914400" rtl="0" eaLnBrk="1" latinLnBrk="0" hangingPunct="1">
                        <a:defRPr sz="1800" b="1" kern="1200">
                          <a:solidFill>
                            <a:schemeClr val="dk1"/>
                          </a:solidFill>
                          <a:latin typeface="Arial"/>
                        </a:defRPr>
                      </a:lvl4pPr>
                      <a:lvl5pPr marL="1828800" algn="l" defTabSz="914400" rtl="0" eaLnBrk="1" latinLnBrk="0" hangingPunct="1">
                        <a:defRPr sz="1800" b="1" kern="1200">
                          <a:solidFill>
                            <a:schemeClr val="dk1"/>
                          </a:solidFill>
                          <a:latin typeface="Arial"/>
                        </a:defRPr>
                      </a:lvl5pPr>
                      <a:lvl6pPr marL="2286000" algn="l" defTabSz="914400" rtl="0" eaLnBrk="1" latinLnBrk="0" hangingPunct="1">
                        <a:defRPr sz="1800" b="1" kern="1200">
                          <a:solidFill>
                            <a:schemeClr val="dk1"/>
                          </a:solidFill>
                          <a:latin typeface="Arial"/>
                        </a:defRPr>
                      </a:lvl6pPr>
                      <a:lvl7pPr marL="2743200" algn="l" defTabSz="914400" rtl="0" eaLnBrk="1" latinLnBrk="0" hangingPunct="1">
                        <a:defRPr sz="1800" b="1" kern="1200">
                          <a:solidFill>
                            <a:schemeClr val="dk1"/>
                          </a:solidFill>
                          <a:latin typeface="Arial"/>
                        </a:defRPr>
                      </a:lvl7pPr>
                      <a:lvl8pPr marL="3200400" algn="l" defTabSz="914400" rtl="0" eaLnBrk="1" latinLnBrk="0" hangingPunct="1">
                        <a:defRPr sz="1800" b="1" kern="1200">
                          <a:solidFill>
                            <a:schemeClr val="dk1"/>
                          </a:solidFill>
                          <a:latin typeface="Arial"/>
                        </a:defRPr>
                      </a:lvl8pPr>
                      <a:lvl9pPr marL="3657600" algn="l" defTabSz="914400" rtl="0" eaLnBrk="1" latinLnBrk="0" hangingPunct="1">
                        <a:defRPr sz="1800" b="1" kern="1200">
                          <a:solidFill>
                            <a:schemeClr val="dk1"/>
                          </a:solidFill>
                          <a:latin typeface="Arial"/>
                        </a:defRPr>
                      </a:lvl9pPr>
                    </a:lstStyle>
                    <a:p>
                      <a:pPr algn="ctr"/>
                      <a:r>
                        <a:rPr lang="it-IT" sz="1800" dirty="0" smtClean="0">
                          <a:solidFill>
                            <a:schemeClr val="accent5">
                              <a:lumMod val="75000"/>
                            </a:schemeClr>
                          </a:solidFill>
                          <a:latin typeface="Arial" panose="020B0604020202020204" pitchFamily="34" charset="0"/>
                          <a:cs typeface="Arial" panose="020B0604020202020204" pitchFamily="34" charset="0"/>
                        </a:rPr>
                        <a:t>PNR 2014 - Raccomandazione </a:t>
                      </a:r>
                      <a:r>
                        <a:rPr lang="it-IT" sz="1800" baseline="0" dirty="0" smtClean="0">
                          <a:solidFill>
                            <a:schemeClr val="accent5">
                              <a:lumMod val="75000"/>
                            </a:schemeClr>
                          </a:solidFill>
                          <a:latin typeface="Arial" panose="020B0604020202020204" pitchFamily="34" charset="0"/>
                          <a:cs typeface="Arial" panose="020B0604020202020204" pitchFamily="34" charset="0"/>
                        </a:rPr>
                        <a:t>4</a:t>
                      </a:r>
                      <a:endParaRPr lang="it-IT" sz="1800" dirty="0">
                        <a:solidFill>
                          <a:schemeClr val="accent5">
                            <a:lumMod val="75000"/>
                          </a:schemeClr>
                        </a:solidFill>
                        <a:latin typeface="Arial" panose="020B0604020202020204" pitchFamily="34" charset="0"/>
                        <a:cs typeface="Arial" panose="020B0604020202020204" pitchFamily="34" charset="0"/>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dk1"/>
                          </a:solidFill>
                          <a:latin typeface="Arial"/>
                        </a:defRPr>
                      </a:lvl1pPr>
                      <a:lvl2pPr marL="457200" algn="l" defTabSz="914400" rtl="0" eaLnBrk="1" latinLnBrk="0" hangingPunct="1">
                        <a:defRPr sz="1800" b="1" kern="1200">
                          <a:solidFill>
                            <a:schemeClr val="dk1"/>
                          </a:solidFill>
                          <a:latin typeface="Arial"/>
                        </a:defRPr>
                      </a:lvl2pPr>
                      <a:lvl3pPr marL="914400" algn="l" defTabSz="914400" rtl="0" eaLnBrk="1" latinLnBrk="0" hangingPunct="1">
                        <a:defRPr sz="1800" b="1" kern="1200">
                          <a:solidFill>
                            <a:schemeClr val="dk1"/>
                          </a:solidFill>
                          <a:latin typeface="Arial"/>
                        </a:defRPr>
                      </a:lvl3pPr>
                      <a:lvl4pPr marL="1371600" algn="l" defTabSz="914400" rtl="0" eaLnBrk="1" latinLnBrk="0" hangingPunct="1">
                        <a:defRPr sz="1800" b="1" kern="1200">
                          <a:solidFill>
                            <a:schemeClr val="dk1"/>
                          </a:solidFill>
                          <a:latin typeface="Arial"/>
                        </a:defRPr>
                      </a:lvl4pPr>
                      <a:lvl5pPr marL="1828800" algn="l" defTabSz="914400" rtl="0" eaLnBrk="1" latinLnBrk="0" hangingPunct="1">
                        <a:defRPr sz="1800" b="1" kern="1200">
                          <a:solidFill>
                            <a:schemeClr val="dk1"/>
                          </a:solidFill>
                          <a:latin typeface="Arial"/>
                        </a:defRPr>
                      </a:lvl5pPr>
                      <a:lvl6pPr marL="2286000" algn="l" defTabSz="914400" rtl="0" eaLnBrk="1" latinLnBrk="0" hangingPunct="1">
                        <a:defRPr sz="1800" b="1" kern="1200">
                          <a:solidFill>
                            <a:schemeClr val="dk1"/>
                          </a:solidFill>
                          <a:latin typeface="Arial"/>
                        </a:defRPr>
                      </a:lvl6pPr>
                      <a:lvl7pPr marL="2743200" algn="l" defTabSz="914400" rtl="0" eaLnBrk="1" latinLnBrk="0" hangingPunct="1">
                        <a:defRPr sz="1800" b="1" kern="1200">
                          <a:solidFill>
                            <a:schemeClr val="dk1"/>
                          </a:solidFill>
                          <a:latin typeface="Arial"/>
                        </a:defRPr>
                      </a:lvl7pPr>
                      <a:lvl8pPr marL="3200400" algn="l" defTabSz="914400" rtl="0" eaLnBrk="1" latinLnBrk="0" hangingPunct="1">
                        <a:defRPr sz="1800" b="1" kern="1200">
                          <a:solidFill>
                            <a:schemeClr val="dk1"/>
                          </a:solidFill>
                          <a:latin typeface="Arial"/>
                        </a:defRPr>
                      </a:lvl8pPr>
                      <a:lvl9pPr marL="3657600" algn="l" defTabSz="914400" rtl="0" eaLnBrk="1" latinLnBrk="0" hangingPunct="1">
                        <a:defRPr sz="1800" b="1" kern="1200">
                          <a:solidFill>
                            <a:schemeClr val="dk1"/>
                          </a:solidFill>
                          <a:latin typeface="Arial"/>
                        </a:defRPr>
                      </a:lvl9pPr>
                    </a:lstStyle>
                    <a:p>
                      <a:pPr marL="0" indent="0" algn="ctr">
                        <a:buFont typeface="Arial" panose="020B0604020202020204" pitchFamily="34" charset="0"/>
                        <a:buNone/>
                      </a:pPr>
                      <a:r>
                        <a:rPr lang="it-IT" sz="1800" dirty="0" smtClean="0">
                          <a:solidFill>
                            <a:schemeClr val="accent5">
                              <a:lumMod val="75000"/>
                            </a:schemeClr>
                          </a:solidFill>
                          <a:latin typeface="Arial" panose="020B0604020202020204" pitchFamily="34" charset="0"/>
                          <a:cs typeface="Arial" panose="020B0604020202020204" pitchFamily="34" charset="0"/>
                        </a:rPr>
                        <a:t>Sintesi della valutazione del PNR 2014</a:t>
                      </a: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6360703">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a:r>
                        <a:rPr lang="it-IT" sz="1400" u="none" strike="noStrike" baseline="0" dirty="0" smtClean="0">
                          <a:solidFill>
                            <a:schemeClr val="accent5">
                              <a:lumMod val="75000"/>
                            </a:schemeClr>
                          </a:solidFill>
                          <a:latin typeface="Arial" panose="020B0604020202020204" pitchFamily="34" charset="0"/>
                          <a:cs typeface="Arial" panose="020B0604020202020204" pitchFamily="34" charset="0"/>
                        </a:rPr>
                        <a:t>Dare attuazione effettiva alle riforme del mercato del lavoro e del quadro per la determinazione dei salari per permettere un migliore allineamento dei salari alla produttività. Realizzare ulteriori interventi a promozione della partecipazione al mercato del lavoro, specialmente quella delle donne e dei giovani, ad esempio tramite una “Garanzia per i giovani”. Potenziare l’istruzione e la formazione professionale, rendere più efficienti i servizi pubblici per l’impiego e migliorare i servizi di orientamento e di consulenza per gli studenti del ciclo terziario. Ridurre i disincentivi finanziari che scoraggiano dal lavorare le persone che costituiscono la seconda fonte di reddito familiare e migliorare l’offerta di servizi di assistenza alla persona, specialmente ai bambini e l’assistenza a lungo termine, e di servizi di doposcuola. Intensificare gli sforzi per scongiurare l’abbandono scolastico. Migliorare qualità e risultati della scuola, anche rafforzando lo sviluppo professionale degli insegnanti e diversificandone lo sviluppo della carriera. Assicurare l’efficacia dei trasferimenti sociali, in particolare tramite un orientamento più mirato delle prestazioni, specie per le famiglie a basso reddito con figli</a:t>
                      </a:r>
                      <a:r>
                        <a:rPr lang="it-IT" sz="1500" u="none" strike="noStrike" baseline="0" dirty="0" smtClean="0">
                          <a:solidFill>
                            <a:schemeClr val="accent5">
                              <a:lumMod val="75000"/>
                            </a:schemeClr>
                          </a:solidFill>
                          <a:latin typeface="Arial" panose="020B0604020202020204" pitchFamily="34" charset="0"/>
                          <a:cs typeface="Arial" panose="020B0604020202020204" pitchFamily="34" charset="0"/>
                        </a:rPr>
                        <a:t>.</a:t>
                      </a:r>
                      <a:endParaRPr lang="it-IT" sz="1500" b="0" i="1" u="none" strike="noStrike" baseline="0" dirty="0" smtClean="0">
                        <a:solidFill>
                          <a:schemeClr val="accent5">
                            <a:lumMod val="75000"/>
                          </a:schemeClr>
                        </a:solidFill>
                        <a:latin typeface="Arial" panose="020B0604020202020204" pitchFamily="34" charset="0"/>
                        <a:cs typeface="Arial" panose="020B0604020202020204" pitchFamily="34" charset="0"/>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a:r>
                        <a:rPr lang="it-IT" sz="15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L’Italia ha compiuto </a:t>
                      </a:r>
                      <a:r>
                        <a:rPr lang="it-IT" sz="15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a:t>
                      </a:r>
                      <a:r>
                        <a:rPr lang="it-IT" sz="15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 </a:t>
                      </a:r>
                      <a:r>
                        <a:rPr lang="it-IT" sz="15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limitati</a:t>
                      </a:r>
                      <a:r>
                        <a:rPr lang="it-IT" sz="15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p>
                    <a:p>
                      <a:pPr algn="just"/>
                      <a:r>
                        <a:rPr lang="it-IT" sz="15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5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qualche progresso </a:t>
                      </a:r>
                      <a:r>
                        <a:rPr lang="it-IT" sz="15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è stato compiuto nell’attuazione delle riforme del mercato del lavoro e del quadro per la determinazione dei salari. La maggior parte della legislazione attuativa della riforma del mercato del lavoro del 2012 è stata adottata. Il decreto legge del marzo 2014 semplifica ulteriormente la disciplina dei contratti a tempo determinato e dei contratti di apprendistato. I criteri di rappresentatività nella contrattazione collettiva sono stati fissati nel gennaio 2014, il che può favorire il decentramento della contrattazione. Devono tuttavia ancora essere attuate le misure per migliorare i servizi pubblici per l’impiego e l’efficacia delle politiche attive del mercato del lavoro rimane scarsa. Il programma nazionale di riforma annuncia l’adozione di ulteriori misure in materia di semplificazione contrattuale, la riforma dei sussidi di disoccupazione e la sistematizzazione delle politiche attive del mercato del lavoro;</a:t>
                      </a:r>
                    </a:p>
                    <a:p>
                      <a:pPr algn="just"/>
                      <a:r>
                        <a:rPr lang="it-IT" sz="15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•sono stati compiuti </a:t>
                      </a:r>
                      <a:r>
                        <a:rPr lang="it-IT" sz="15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 limitati </a:t>
                      </a:r>
                      <a:r>
                        <a:rPr lang="it-IT" sz="15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per quanto riguarda la disoccupazione giovanile. Sono state adottate alcune misure, ma la loro portata e le risorse assegnate sono limitate. Il piano di attuazione della garanzia per i giovani è in fase di esame da parte della Commissione;</a:t>
                      </a:r>
                    </a:p>
                    <a:p>
                      <a:pPr algn="just"/>
                      <a:r>
                        <a:rPr lang="it-IT" sz="15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5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 limitati</a:t>
                      </a:r>
                      <a:r>
                        <a:rPr lang="it-IT" sz="15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 in materia di partecipazione delle donne al mercato del lavoro, per quanto riguarda sia i servizi di custodia dell’infanzia e di assistenza a lungo termine che i disincentivi che scoraggiano dal lavorare le persone che costituiscono la seconda fonte di reddito familiare. La legge delega adottata dal governo nell’aprile 2014 contiene alcune misure per ridurre i disincentivi al lavoro per le persone che costituiscono la seconda fonte di reddito familiare e per favorire la genitorialità;</a:t>
                      </a:r>
                    </a:p>
                    <a:p>
                      <a:pPr algn="just"/>
                      <a:r>
                        <a:rPr lang="it-IT" sz="15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5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qualche progresso </a:t>
                      </a:r>
                      <a:r>
                        <a:rPr lang="it-IT" sz="15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per quanto riguarda l’efficacia dei trasferimenti sociali. È in atto un progetto pilota che prevede una nuova “social card” destinata alle famiglie a basso reddito con figli e che dovrebbe essere esteso all’intero territorio nazionale;</a:t>
                      </a:r>
                    </a:p>
                    <a:p>
                      <a:pPr algn="just"/>
                      <a:r>
                        <a:rPr lang="it-IT" sz="15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5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 limitati </a:t>
                      </a:r>
                      <a:r>
                        <a:rPr lang="it-IT" sz="15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in materia di istruzione. Sono state adottate delle misure relative all’orientamento professionale e all’abbandono scolastico. Le iniziative volte a rafforzare l’istruzione e la formazione professionale sono di portata e d’impatto limitati. La questione di elevare lo status della professione docente rimane in gran parte irrisolta.</a:t>
                      </a:r>
                      <a:endParaRPr lang="it-IT" sz="1500" u="none" strike="noStrike" baseline="0" dirty="0" smtClean="0">
                        <a:solidFill>
                          <a:schemeClr val="accent5">
                            <a:lumMod val="75000"/>
                          </a:schemeClr>
                        </a:solidFill>
                        <a:latin typeface="Arial" panose="020B0604020202020204" pitchFamily="34" charset="0"/>
                        <a:cs typeface="Arial" panose="020B0604020202020204" pitchFamily="34" charset="0"/>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bl>
          </a:graphicData>
        </a:graphic>
      </p:graphicFrame>
    </p:spTree>
    <p:extLst>
      <p:ext uri="{BB962C8B-B14F-4D97-AF65-F5344CB8AC3E}">
        <p14:creationId xmlns:p14="http://schemas.microsoft.com/office/powerpoint/2010/main" val="13402125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Segnaposto contenuto 3"/>
          <p:cNvGraphicFramePr>
            <a:graphicFrameLocks/>
          </p:cNvGraphicFramePr>
          <p:nvPr>
            <p:extLst>
              <p:ext uri="{D42A27DB-BD31-4B8C-83A1-F6EECF244321}">
                <p14:modId xmlns:p14="http://schemas.microsoft.com/office/powerpoint/2010/main" val="4284670902"/>
              </p:ext>
            </p:extLst>
          </p:nvPr>
        </p:nvGraphicFramePr>
        <p:xfrm>
          <a:off x="177282" y="289246"/>
          <a:ext cx="11905861" cy="6455352"/>
        </p:xfrm>
        <a:graphic>
          <a:graphicData uri="http://schemas.openxmlformats.org/drawingml/2006/table">
            <a:tbl>
              <a:tblPr firstRow="1" bandRow="1"/>
              <a:tblGrid>
                <a:gridCol w="4920336"/>
                <a:gridCol w="6985525"/>
              </a:tblGrid>
              <a:tr h="332357">
                <a:tc>
                  <a:txBody>
                    <a:bodyPr/>
                    <a:lstStyle>
                      <a:lvl1pPr marL="0" algn="l" defTabSz="914400" rtl="0" eaLnBrk="1" latinLnBrk="0" hangingPunct="1">
                        <a:defRPr sz="1800" b="1" kern="1200">
                          <a:solidFill>
                            <a:schemeClr val="dk1"/>
                          </a:solidFill>
                          <a:latin typeface="Arial"/>
                        </a:defRPr>
                      </a:lvl1pPr>
                      <a:lvl2pPr marL="457200" algn="l" defTabSz="914400" rtl="0" eaLnBrk="1" latinLnBrk="0" hangingPunct="1">
                        <a:defRPr sz="1800" b="1" kern="1200">
                          <a:solidFill>
                            <a:schemeClr val="dk1"/>
                          </a:solidFill>
                          <a:latin typeface="Arial"/>
                        </a:defRPr>
                      </a:lvl2pPr>
                      <a:lvl3pPr marL="914400" algn="l" defTabSz="914400" rtl="0" eaLnBrk="1" latinLnBrk="0" hangingPunct="1">
                        <a:defRPr sz="1800" b="1" kern="1200">
                          <a:solidFill>
                            <a:schemeClr val="dk1"/>
                          </a:solidFill>
                          <a:latin typeface="Arial"/>
                        </a:defRPr>
                      </a:lvl3pPr>
                      <a:lvl4pPr marL="1371600" algn="l" defTabSz="914400" rtl="0" eaLnBrk="1" latinLnBrk="0" hangingPunct="1">
                        <a:defRPr sz="1800" b="1" kern="1200">
                          <a:solidFill>
                            <a:schemeClr val="dk1"/>
                          </a:solidFill>
                          <a:latin typeface="Arial"/>
                        </a:defRPr>
                      </a:lvl4pPr>
                      <a:lvl5pPr marL="1828800" algn="l" defTabSz="914400" rtl="0" eaLnBrk="1" latinLnBrk="0" hangingPunct="1">
                        <a:defRPr sz="1800" b="1" kern="1200">
                          <a:solidFill>
                            <a:schemeClr val="dk1"/>
                          </a:solidFill>
                          <a:latin typeface="Arial"/>
                        </a:defRPr>
                      </a:lvl5pPr>
                      <a:lvl6pPr marL="2286000" algn="l" defTabSz="914400" rtl="0" eaLnBrk="1" latinLnBrk="0" hangingPunct="1">
                        <a:defRPr sz="1800" b="1" kern="1200">
                          <a:solidFill>
                            <a:schemeClr val="dk1"/>
                          </a:solidFill>
                          <a:latin typeface="Arial"/>
                        </a:defRPr>
                      </a:lvl6pPr>
                      <a:lvl7pPr marL="2743200" algn="l" defTabSz="914400" rtl="0" eaLnBrk="1" latinLnBrk="0" hangingPunct="1">
                        <a:defRPr sz="1800" b="1" kern="1200">
                          <a:solidFill>
                            <a:schemeClr val="dk1"/>
                          </a:solidFill>
                          <a:latin typeface="Arial"/>
                        </a:defRPr>
                      </a:lvl7pPr>
                      <a:lvl8pPr marL="3200400" algn="l" defTabSz="914400" rtl="0" eaLnBrk="1" latinLnBrk="0" hangingPunct="1">
                        <a:defRPr sz="1800" b="1" kern="1200">
                          <a:solidFill>
                            <a:schemeClr val="dk1"/>
                          </a:solidFill>
                          <a:latin typeface="Arial"/>
                        </a:defRPr>
                      </a:lvl8pPr>
                      <a:lvl9pPr marL="3657600" algn="l" defTabSz="914400" rtl="0" eaLnBrk="1" latinLnBrk="0" hangingPunct="1">
                        <a:defRPr sz="1800" b="1" kern="1200">
                          <a:solidFill>
                            <a:schemeClr val="dk1"/>
                          </a:solidFill>
                          <a:latin typeface="Arial"/>
                        </a:defRPr>
                      </a:lvl9pPr>
                    </a:lstStyle>
                    <a:p>
                      <a:r>
                        <a:rPr lang="it-IT" sz="2000" dirty="0" smtClean="0">
                          <a:solidFill>
                            <a:schemeClr val="accent5">
                              <a:lumMod val="75000"/>
                            </a:schemeClr>
                          </a:solidFill>
                        </a:rPr>
                        <a:t>PNR 2014 - Raccomandazione </a:t>
                      </a:r>
                      <a:r>
                        <a:rPr lang="it-IT" sz="2000" baseline="0" dirty="0" smtClean="0">
                          <a:solidFill>
                            <a:schemeClr val="accent5">
                              <a:lumMod val="75000"/>
                            </a:schemeClr>
                          </a:solidFill>
                        </a:rPr>
                        <a:t>5</a:t>
                      </a:r>
                      <a:endParaRPr lang="it-IT" sz="2000" dirty="0">
                        <a:solidFill>
                          <a:schemeClr val="accent5">
                            <a:lumMod val="75000"/>
                          </a:schemeClr>
                        </a:solidFill>
                        <a:latin typeface="+mn-lt"/>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dk1"/>
                          </a:solidFill>
                          <a:latin typeface="Arial"/>
                        </a:defRPr>
                      </a:lvl1pPr>
                      <a:lvl2pPr marL="457200" algn="l" defTabSz="914400" rtl="0" eaLnBrk="1" latinLnBrk="0" hangingPunct="1">
                        <a:defRPr sz="1800" b="1" kern="1200">
                          <a:solidFill>
                            <a:schemeClr val="dk1"/>
                          </a:solidFill>
                          <a:latin typeface="Arial"/>
                        </a:defRPr>
                      </a:lvl2pPr>
                      <a:lvl3pPr marL="914400" algn="l" defTabSz="914400" rtl="0" eaLnBrk="1" latinLnBrk="0" hangingPunct="1">
                        <a:defRPr sz="1800" b="1" kern="1200">
                          <a:solidFill>
                            <a:schemeClr val="dk1"/>
                          </a:solidFill>
                          <a:latin typeface="Arial"/>
                        </a:defRPr>
                      </a:lvl3pPr>
                      <a:lvl4pPr marL="1371600" algn="l" defTabSz="914400" rtl="0" eaLnBrk="1" latinLnBrk="0" hangingPunct="1">
                        <a:defRPr sz="1800" b="1" kern="1200">
                          <a:solidFill>
                            <a:schemeClr val="dk1"/>
                          </a:solidFill>
                          <a:latin typeface="Arial"/>
                        </a:defRPr>
                      </a:lvl4pPr>
                      <a:lvl5pPr marL="1828800" algn="l" defTabSz="914400" rtl="0" eaLnBrk="1" latinLnBrk="0" hangingPunct="1">
                        <a:defRPr sz="1800" b="1" kern="1200">
                          <a:solidFill>
                            <a:schemeClr val="dk1"/>
                          </a:solidFill>
                          <a:latin typeface="Arial"/>
                        </a:defRPr>
                      </a:lvl5pPr>
                      <a:lvl6pPr marL="2286000" algn="l" defTabSz="914400" rtl="0" eaLnBrk="1" latinLnBrk="0" hangingPunct="1">
                        <a:defRPr sz="1800" b="1" kern="1200">
                          <a:solidFill>
                            <a:schemeClr val="dk1"/>
                          </a:solidFill>
                          <a:latin typeface="Arial"/>
                        </a:defRPr>
                      </a:lvl6pPr>
                      <a:lvl7pPr marL="2743200" algn="l" defTabSz="914400" rtl="0" eaLnBrk="1" latinLnBrk="0" hangingPunct="1">
                        <a:defRPr sz="1800" b="1" kern="1200">
                          <a:solidFill>
                            <a:schemeClr val="dk1"/>
                          </a:solidFill>
                          <a:latin typeface="Arial"/>
                        </a:defRPr>
                      </a:lvl7pPr>
                      <a:lvl8pPr marL="3200400" algn="l" defTabSz="914400" rtl="0" eaLnBrk="1" latinLnBrk="0" hangingPunct="1">
                        <a:defRPr sz="1800" b="1" kern="1200">
                          <a:solidFill>
                            <a:schemeClr val="dk1"/>
                          </a:solidFill>
                          <a:latin typeface="Arial"/>
                        </a:defRPr>
                      </a:lvl8pPr>
                      <a:lvl9pPr marL="3657600" algn="l" defTabSz="914400" rtl="0" eaLnBrk="1" latinLnBrk="0" hangingPunct="1">
                        <a:defRPr sz="1800" b="1" kern="1200">
                          <a:solidFill>
                            <a:schemeClr val="dk1"/>
                          </a:solidFill>
                          <a:latin typeface="Arial"/>
                        </a:defRPr>
                      </a:lvl9pPr>
                    </a:lstStyle>
                    <a:p>
                      <a:pPr marL="0" indent="0" algn="l">
                        <a:buFont typeface="Arial" panose="020B0604020202020204" pitchFamily="34" charset="0"/>
                        <a:buNone/>
                      </a:pPr>
                      <a:r>
                        <a:rPr lang="it-IT" sz="2000" dirty="0" smtClean="0">
                          <a:solidFill>
                            <a:schemeClr val="accent5">
                              <a:lumMod val="75000"/>
                            </a:schemeClr>
                          </a:solidFill>
                        </a:rPr>
                        <a:t>Sintesi della valutazione del PNR 2014 </a:t>
                      </a:r>
                      <a:endParaRPr lang="it-IT" sz="2000" dirty="0" smtClean="0">
                        <a:solidFill>
                          <a:schemeClr val="accent5">
                            <a:lumMod val="75000"/>
                          </a:schemeClr>
                        </a:solidFill>
                        <a:latin typeface="+mn-lt"/>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6059112">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a:r>
                        <a:rPr lang="it-IT" sz="1800" u="none" strike="noStrike" baseline="0" dirty="0" smtClean="0">
                          <a:solidFill>
                            <a:schemeClr val="accent5">
                              <a:lumMod val="75000"/>
                            </a:schemeClr>
                          </a:solidFill>
                          <a:latin typeface="Arial" panose="020B0604020202020204" pitchFamily="34" charset="0"/>
                          <a:cs typeface="Arial" panose="020B0604020202020204" pitchFamily="34" charset="0"/>
                        </a:rPr>
                        <a:t>Trasferire il carico fiscale da lavoro e capitale a consumi, beni immobili e ambiente assicurando la neutralità di bilancio. A tal fine, rivedere l’ambito di applicazione delle esenzioni e aliquote ridotte dell’IVA e delle agevolazioni fiscali dirette e procedere alla riforma del catasto allineando gli estimi e le rendite ai valori di mercato. Proseguire la lotta all’evasione fiscale, migliorare il rispetto dell’obbligo tributario e contrastare in modo incisivo l’economia sommersa e il lavoro irregolare.</a:t>
                      </a:r>
                      <a:endParaRPr lang="it-IT" sz="1800" b="0" i="1" u="none" strike="noStrike" baseline="0" dirty="0" smtClean="0">
                        <a:solidFill>
                          <a:schemeClr val="accent5">
                            <a:lumMod val="75000"/>
                          </a:schemeClr>
                        </a:solidFill>
                        <a:latin typeface="Arial" panose="020B0604020202020204" pitchFamily="34" charset="0"/>
                        <a:cs typeface="Arial" panose="020B0604020202020204" pitchFamily="34" charset="0"/>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L’Italia ha compiuto </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 limitati</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p>
                    <a:p>
                      <a:pPr algn="just"/>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qualche progresso </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è stato registrato nell’alleggerimento della pressione fiscale sui fattori produttivi. La legge di stabilità 2014 ha ridotto il carico fiscale sul lavoro e nell’aprile 2014 sono state adottate ulteriori misure per ridurre il cuneo fiscale, che sono interamente finanziate solo per il 2014. L’aliquota IVA ordinaria è stata innalzata, ma le esenzioni IVA e le aliquote ridotte non sono state rivedute. Inoltre non vi è stata alcuna riforma strutturale delle agevolazioni fiscali dirette e i valori catastali non sono stati aggiornati per riflettere i valori di mercato reali (a tal fine è stata adottata una legge delega nel marzo 2014);</a:t>
                      </a:r>
                    </a:p>
                    <a:p>
                      <a:pPr algn="just"/>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 limitati </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per quanto riguarda la riforma tributaria, il miglioramento del rispetto dell’obbligo tributario e la riduzione dell’evasione fiscale. Il governo ha intrapreso ulteriori misure intese a garantire l’osservanza delle norme, ma manca un’azione decisiva per migliorare il rispetto dell’obbligo tributario e ridurre l’evasione fiscale. La legge delega di marzo in materia fiscale comprende misure che, una volta attuate, potrebbero rappresentare un significativo passo avanti. I progressi in materia di riduzione dell’economia sommersa e del lavoro irregolare sono stati limitati.</a:t>
                      </a:r>
                      <a:endParaRPr lang="it-IT" sz="1800" u="none" strike="noStrike" baseline="0" dirty="0" smtClean="0">
                        <a:solidFill>
                          <a:schemeClr val="accent5">
                            <a:lumMod val="75000"/>
                          </a:schemeClr>
                        </a:solidFill>
                        <a:latin typeface="Arial" panose="020B0604020202020204" pitchFamily="34" charset="0"/>
                        <a:cs typeface="Arial" panose="020B0604020202020204" pitchFamily="34" charset="0"/>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bl>
          </a:graphicData>
        </a:graphic>
      </p:graphicFrame>
    </p:spTree>
    <p:extLst>
      <p:ext uri="{BB962C8B-B14F-4D97-AF65-F5344CB8AC3E}">
        <p14:creationId xmlns:p14="http://schemas.microsoft.com/office/powerpoint/2010/main" val="14645190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Segnaposto contenuto 3"/>
          <p:cNvGraphicFramePr>
            <a:graphicFrameLocks/>
          </p:cNvGraphicFramePr>
          <p:nvPr>
            <p:extLst>
              <p:ext uri="{D42A27DB-BD31-4B8C-83A1-F6EECF244321}">
                <p14:modId xmlns:p14="http://schemas.microsoft.com/office/powerpoint/2010/main" val="1095690240"/>
              </p:ext>
            </p:extLst>
          </p:nvPr>
        </p:nvGraphicFramePr>
        <p:xfrm>
          <a:off x="130628" y="149293"/>
          <a:ext cx="11980507" cy="6602607"/>
        </p:xfrm>
        <a:graphic>
          <a:graphicData uri="http://schemas.openxmlformats.org/drawingml/2006/table">
            <a:tbl>
              <a:tblPr firstRow="1" bandRow="1"/>
              <a:tblGrid>
                <a:gridCol w="3722915"/>
                <a:gridCol w="8257592"/>
              </a:tblGrid>
              <a:tr h="359895">
                <a:tc>
                  <a:txBody>
                    <a:bodyPr/>
                    <a:lstStyle>
                      <a:lvl1pPr marL="0" algn="l" defTabSz="914400" rtl="0" eaLnBrk="1" latinLnBrk="0" hangingPunct="1">
                        <a:defRPr sz="1800" b="1" kern="1200">
                          <a:solidFill>
                            <a:schemeClr val="dk1"/>
                          </a:solidFill>
                          <a:latin typeface="Arial"/>
                        </a:defRPr>
                      </a:lvl1pPr>
                      <a:lvl2pPr marL="457200" algn="l" defTabSz="914400" rtl="0" eaLnBrk="1" latinLnBrk="0" hangingPunct="1">
                        <a:defRPr sz="1800" b="1" kern="1200">
                          <a:solidFill>
                            <a:schemeClr val="dk1"/>
                          </a:solidFill>
                          <a:latin typeface="Arial"/>
                        </a:defRPr>
                      </a:lvl2pPr>
                      <a:lvl3pPr marL="914400" algn="l" defTabSz="914400" rtl="0" eaLnBrk="1" latinLnBrk="0" hangingPunct="1">
                        <a:defRPr sz="1800" b="1" kern="1200">
                          <a:solidFill>
                            <a:schemeClr val="dk1"/>
                          </a:solidFill>
                          <a:latin typeface="Arial"/>
                        </a:defRPr>
                      </a:lvl3pPr>
                      <a:lvl4pPr marL="1371600" algn="l" defTabSz="914400" rtl="0" eaLnBrk="1" latinLnBrk="0" hangingPunct="1">
                        <a:defRPr sz="1800" b="1" kern="1200">
                          <a:solidFill>
                            <a:schemeClr val="dk1"/>
                          </a:solidFill>
                          <a:latin typeface="Arial"/>
                        </a:defRPr>
                      </a:lvl4pPr>
                      <a:lvl5pPr marL="1828800" algn="l" defTabSz="914400" rtl="0" eaLnBrk="1" latinLnBrk="0" hangingPunct="1">
                        <a:defRPr sz="1800" b="1" kern="1200">
                          <a:solidFill>
                            <a:schemeClr val="dk1"/>
                          </a:solidFill>
                          <a:latin typeface="Arial"/>
                        </a:defRPr>
                      </a:lvl5pPr>
                      <a:lvl6pPr marL="2286000" algn="l" defTabSz="914400" rtl="0" eaLnBrk="1" latinLnBrk="0" hangingPunct="1">
                        <a:defRPr sz="1800" b="1" kern="1200">
                          <a:solidFill>
                            <a:schemeClr val="dk1"/>
                          </a:solidFill>
                          <a:latin typeface="Arial"/>
                        </a:defRPr>
                      </a:lvl6pPr>
                      <a:lvl7pPr marL="2743200" algn="l" defTabSz="914400" rtl="0" eaLnBrk="1" latinLnBrk="0" hangingPunct="1">
                        <a:defRPr sz="1800" b="1" kern="1200">
                          <a:solidFill>
                            <a:schemeClr val="dk1"/>
                          </a:solidFill>
                          <a:latin typeface="Arial"/>
                        </a:defRPr>
                      </a:lvl7pPr>
                      <a:lvl8pPr marL="3200400" algn="l" defTabSz="914400" rtl="0" eaLnBrk="1" latinLnBrk="0" hangingPunct="1">
                        <a:defRPr sz="1800" b="1" kern="1200">
                          <a:solidFill>
                            <a:schemeClr val="dk1"/>
                          </a:solidFill>
                          <a:latin typeface="Arial"/>
                        </a:defRPr>
                      </a:lvl8pPr>
                      <a:lvl9pPr marL="3657600" algn="l" defTabSz="914400" rtl="0" eaLnBrk="1" latinLnBrk="0" hangingPunct="1">
                        <a:defRPr sz="1800" b="1" kern="1200">
                          <a:solidFill>
                            <a:schemeClr val="dk1"/>
                          </a:solidFill>
                          <a:latin typeface="Arial"/>
                        </a:defRPr>
                      </a:lvl9pPr>
                    </a:lstStyle>
                    <a:p>
                      <a:pPr algn="ctr"/>
                      <a:r>
                        <a:rPr lang="it-IT" dirty="0" smtClean="0">
                          <a:solidFill>
                            <a:schemeClr val="accent5">
                              <a:lumMod val="75000"/>
                            </a:schemeClr>
                          </a:solidFill>
                        </a:rPr>
                        <a:t>PNR 2014 - Raccomandazione </a:t>
                      </a:r>
                      <a:r>
                        <a:rPr lang="it-IT" baseline="0" dirty="0" smtClean="0">
                          <a:solidFill>
                            <a:schemeClr val="accent5">
                              <a:lumMod val="75000"/>
                            </a:schemeClr>
                          </a:solidFill>
                        </a:rPr>
                        <a:t>6</a:t>
                      </a:r>
                      <a:endParaRPr lang="it-IT" dirty="0">
                        <a:solidFill>
                          <a:schemeClr val="accent5">
                            <a:lumMod val="75000"/>
                          </a:schemeClr>
                        </a:solidFill>
                        <a:latin typeface="+mn-lt"/>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dk1"/>
                          </a:solidFill>
                          <a:latin typeface="Arial"/>
                        </a:defRPr>
                      </a:lvl1pPr>
                      <a:lvl2pPr marL="457200" algn="l" defTabSz="914400" rtl="0" eaLnBrk="1" latinLnBrk="0" hangingPunct="1">
                        <a:defRPr sz="1800" b="1" kern="1200">
                          <a:solidFill>
                            <a:schemeClr val="dk1"/>
                          </a:solidFill>
                          <a:latin typeface="Arial"/>
                        </a:defRPr>
                      </a:lvl2pPr>
                      <a:lvl3pPr marL="914400" algn="l" defTabSz="914400" rtl="0" eaLnBrk="1" latinLnBrk="0" hangingPunct="1">
                        <a:defRPr sz="1800" b="1" kern="1200">
                          <a:solidFill>
                            <a:schemeClr val="dk1"/>
                          </a:solidFill>
                          <a:latin typeface="Arial"/>
                        </a:defRPr>
                      </a:lvl3pPr>
                      <a:lvl4pPr marL="1371600" algn="l" defTabSz="914400" rtl="0" eaLnBrk="1" latinLnBrk="0" hangingPunct="1">
                        <a:defRPr sz="1800" b="1" kern="1200">
                          <a:solidFill>
                            <a:schemeClr val="dk1"/>
                          </a:solidFill>
                          <a:latin typeface="Arial"/>
                        </a:defRPr>
                      </a:lvl4pPr>
                      <a:lvl5pPr marL="1828800" algn="l" defTabSz="914400" rtl="0" eaLnBrk="1" latinLnBrk="0" hangingPunct="1">
                        <a:defRPr sz="1800" b="1" kern="1200">
                          <a:solidFill>
                            <a:schemeClr val="dk1"/>
                          </a:solidFill>
                          <a:latin typeface="Arial"/>
                        </a:defRPr>
                      </a:lvl5pPr>
                      <a:lvl6pPr marL="2286000" algn="l" defTabSz="914400" rtl="0" eaLnBrk="1" latinLnBrk="0" hangingPunct="1">
                        <a:defRPr sz="1800" b="1" kern="1200">
                          <a:solidFill>
                            <a:schemeClr val="dk1"/>
                          </a:solidFill>
                          <a:latin typeface="Arial"/>
                        </a:defRPr>
                      </a:lvl6pPr>
                      <a:lvl7pPr marL="2743200" algn="l" defTabSz="914400" rtl="0" eaLnBrk="1" latinLnBrk="0" hangingPunct="1">
                        <a:defRPr sz="1800" b="1" kern="1200">
                          <a:solidFill>
                            <a:schemeClr val="dk1"/>
                          </a:solidFill>
                          <a:latin typeface="Arial"/>
                        </a:defRPr>
                      </a:lvl7pPr>
                      <a:lvl8pPr marL="3200400" algn="l" defTabSz="914400" rtl="0" eaLnBrk="1" latinLnBrk="0" hangingPunct="1">
                        <a:defRPr sz="1800" b="1" kern="1200">
                          <a:solidFill>
                            <a:schemeClr val="dk1"/>
                          </a:solidFill>
                          <a:latin typeface="Arial"/>
                        </a:defRPr>
                      </a:lvl8pPr>
                      <a:lvl9pPr marL="3657600" algn="l" defTabSz="914400" rtl="0" eaLnBrk="1" latinLnBrk="0" hangingPunct="1">
                        <a:defRPr sz="1800" b="1" kern="1200">
                          <a:solidFill>
                            <a:schemeClr val="dk1"/>
                          </a:solidFill>
                          <a:latin typeface="Arial"/>
                        </a:defRPr>
                      </a:lvl9pPr>
                    </a:lstStyle>
                    <a:p>
                      <a:pPr marL="0" indent="0" algn="ctr">
                        <a:buFont typeface="Arial" panose="020B0604020202020204" pitchFamily="34" charset="0"/>
                        <a:buNone/>
                      </a:pPr>
                      <a:r>
                        <a:rPr lang="it-IT" dirty="0" smtClean="0">
                          <a:solidFill>
                            <a:schemeClr val="accent5">
                              <a:lumMod val="75000"/>
                            </a:schemeClr>
                          </a:solidFill>
                        </a:rPr>
                        <a:t>Sintesi della valutazione del PNR 2014 </a:t>
                      </a:r>
                      <a:endParaRPr lang="it-IT" dirty="0" smtClean="0">
                        <a:solidFill>
                          <a:schemeClr val="accent5">
                            <a:lumMod val="75000"/>
                          </a:schemeClr>
                        </a:solidFill>
                        <a:latin typeface="+mn-lt"/>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623684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a:r>
                        <a:rPr lang="it-IT" sz="1600" u="none" strike="noStrike" baseline="0" dirty="0" smtClean="0">
                          <a:solidFill>
                            <a:schemeClr val="accent5">
                              <a:lumMod val="75000"/>
                            </a:schemeClr>
                          </a:solidFill>
                          <a:latin typeface="Arial" panose="020B0604020202020204" pitchFamily="34" charset="0"/>
                          <a:cs typeface="Arial" panose="020B0604020202020204" pitchFamily="34" charset="0"/>
                        </a:rPr>
                        <a:t>Assicurare la corretta attuazione delle misure volte all’apertura del mercato nel settore dei servizi. Eliminare le restrizioni che sussistono nei servizi professionali e promuovere l’accesso al mercato, ad esempio, per la prestazione dei servizi pubblici locali, dove il ricorso agli appalti pubblici dovrebbe essere esteso (in sostituzione delle concessioni dirette). Portare avanti l’attivazione delle misure adottate per migliorare le condizioni di accesso al mercato nelle industrie di rete, in particolare dando priorità alla costituzione dell’Autorità di regolazione dei trasporti. Potenziare la capacità infrastrutturale concentrandosi sulle interconnessioni energetiche, sul trasporto intermodale e, nelle telecomunicazioni, sulla banda larga ad alta velocità, tra l’altro al fine di superare le disparità tra Nord e Sud</a:t>
                      </a:r>
                      <a:r>
                        <a:rPr lang="it-IT" sz="1800" u="none" strike="noStrike" baseline="0" dirty="0" smtClean="0">
                          <a:solidFill>
                            <a:schemeClr val="accent5">
                              <a:lumMod val="75000"/>
                            </a:schemeClr>
                          </a:solidFill>
                          <a:latin typeface="Arial" panose="020B0604020202020204" pitchFamily="34" charset="0"/>
                          <a:cs typeface="Arial" panose="020B0604020202020204" pitchFamily="34" charset="0"/>
                        </a:rPr>
                        <a:t>.</a:t>
                      </a:r>
                      <a:endParaRPr lang="it-IT" sz="1800" b="0" i="1" u="none" strike="noStrike" baseline="0" dirty="0" smtClean="0">
                        <a:solidFill>
                          <a:schemeClr val="accent5">
                            <a:lumMod val="75000"/>
                          </a:schemeClr>
                        </a:solidFill>
                        <a:latin typeface="Arial" panose="020B0604020202020204" pitchFamily="34" charset="0"/>
                        <a:cs typeface="Arial" panose="020B0604020202020204" pitchFamily="34" charset="0"/>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L’Italia ha compiuto </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 limitati</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p>
                    <a:p>
                      <a:pPr algn="just"/>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 </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limitati</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 nella promozione dell’accesso al mercato nel settore dei servizi. Sono stati compiuti sforzi per aprire e modernizzare il settore dei servizi, in particolare una riforma delle associazioni professionali (l’attuazione sta  progredendo, con alcune difficoltà per la professione forense). Tuttavia, come sottolineato dall’autorità italiana garante della concorrenza, la questione degli appalti e della prestazione dei servizi pubblici locali rimane una priorità che occorre affrontare;</a:t>
                      </a:r>
                    </a:p>
                    <a:p>
                      <a:pPr algn="just"/>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 </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notevoli</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 nel miglioramento delle condizioni di accesso al mercato nel settore dell’energia; qualche progresso nel settore dei trasporti. L’autorità di regolazione dei trasporti è stata costituita e ha iniziato i lavori nel gennaio 2014, ma non è ancora pienamente operativa: sono in corso le procedure di assunzione del personale. Restano tuttavia da affrontare le inefficienze nei servizi di trasporto locale. Nel settore energetico, la separazione proprietaria nel settore del gas è completata e il funzionamento dei mercati del gas e dell’elettricità è migliorato, sebbene i prezzi rimangano elevati; </a:t>
                      </a:r>
                    </a:p>
                    <a:p>
                      <a:pPr algn="just"/>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progressi</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 </a:t>
                      </a:r>
                      <a:r>
                        <a:rPr lang="it-IT" sz="1800" b="1"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limitati</a:t>
                      </a:r>
                      <a:r>
                        <a:rPr lang="it-IT" sz="1800" b="0" i="0" u="none" strike="noStrike" kern="1200" baseline="0" dirty="0" smtClean="0">
                          <a:solidFill>
                            <a:schemeClr val="accent5">
                              <a:lumMod val="75000"/>
                            </a:schemeClr>
                          </a:solidFill>
                          <a:latin typeface="Arial" panose="020B0604020202020204" pitchFamily="34" charset="0"/>
                          <a:ea typeface="+mn-ea"/>
                          <a:cs typeface="Arial" panose="020B0604020202020204" pitchFamily="34" charset="0"/>
                        </a:rPr>
                        <a:t> per quanto riguarda le carenze infrastrutturali. Le carenze nelle interconnessioni energetiche e nel trasporto intermodale, in particolare nei porti, rappresentano ancora un’importante strozzatura. Anche nel settore delle telecomunicazioni rimangono delle carenze: i piani di investimento esistenti appaiono insufficienti per garantire il conseguimento degli obiettivi dell’Agenda digitale relativi alla copertura delle reti a banda larga ad alta velocità.</a:t>
                      </a:r>
                      <a:endParaRPr lang="it-IT" sz="1800" u="none" strike="noStrike" baseline="0" dirty="0" smtClean="0">
                        <a:solidFill>
                          <a:schemeClr val="accent5">
                            <a:lumMod val="75000"/>
                          </a:schemeClr>
                        </a:solidFill>
                        <a:latin typeface="Arial" panose="020B0604020202020204" pitchFamily="34" charset="0"/>
                        <a:cs typeface="Arial" panose="020B0604020202020204" pitchFamily="34" charset="0"/>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bl>
          </a:graphicData>
        </a:graphic>
      </p:graphicFrame>
    </p:spTree>
    <p:extLst>
      <p:ext uri="{BB962C8B-B14F-4D97-AF65-F5344CB8AC3E}">
        <p14:creationId xmlns:p14="http://schemas.microsoft.com/office/powerpoint/2010/main" val="7367046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Segnaposto contenuto 3"/>
          <p:cNvGraphicFramePr>
            <a:graphicFrameLocks/>
          </p:cNvGraphicFramePr>
          <p:nvPr>
            <p:extLst>
              <p:ext uri="{D42A27DB-BD31-4B8C-83A1-F6EECF244321}">
                <p14:modId xmlns:p14="http://schemas.microsoft.com/office/powerpoint/2010/main" val="3320280520"/>
              </p:ext>
            </p:extLst>
          </p:nvPr>
        </p:nvGraphicFramePr>
        <p:xfrm>
          <a:off x="83976" y="74645"/>
          <a:ext cx="12017828" cy="6783355"/>
        </p:xfrm>
        <a:graphic>
          <a:graphicData uri="http://schemas.openxmlformats.org/drawingml/2006/table">
            <a:tbl>
              <a:tblPr firstRow="1" bandRow="1"/>
              <a:tblGrid>
                <a:gridCol w="5225550"/>
                <a:gridCol w="6792278"/>
              </a:tblGrid>
              <a:tr h="385203">
                <a:tc gridSpan="2">
                  <a:txBody>
                    <a:bodyPr/>
                    <a:lstStyle>
                      <a:lvl1pPr marL="0" algn="l" defTabSz="914400" rtl="0" eaLnBrk="1" latinLnBrk="0" hangingPunct="1">
                        <a:defRPr sz="1800" b="1" kern="1200">
                          <a:solidFill>
                            <a:schemeClr val="dk1"/>
                          </a:solidFill>
                          <a:latin typeface="Arial"/>
                        </a:defRPr>
                      </a:lvl1pPr>
                      <a:lvl2pPr marL="457200" algn="l" defTabSz="914400" rtl="0" eaLnBrk="1" latinLnBrk="0" hangingPunct="1">
                        <a:defRPr sz="1800" b="1" kern="1200">
                          <a:solidFill>
                            <a:schemeClr val="dk1"/>
                          </a:solidFill>
                          <a:latin typeface="Arial"/>
                        </a:defRPr>
                      </a:lvl2pPr>
                      <a:lvl3pPr marL="914400" algn="l" defTabSz="914400" rtl="0" eaLnBrk="1" latinLnBrk="0" hangingPunct="1">
                        <a:defRPr sz="1800" b="1" kern="1200">
                          <a:solidFill>
                            <a:schemeClr val="dk1"/>
                          </a:solidFill>
                          <a:latin typeface="Arial"/>
                        </a:defRPr>
                      </a:lvl3pPr>
                      <a:lvl4pPr marL="1371600" algn="l" defTabSz="914400" rtl="0" eaLnBrk="1" latinLnBrk="0" hangingPunct="1">
                        <a:defRPr sz="1800" b="1" kern="1200">
                          <a:solidFill>
                            <a:schemeClr val="dk1"/>
                          </a:solidFill>
                          <a:latin typeface="Arial"/>
                        </a:defRPr>
                      </a:lvl4pPr>
                      <a:lvl5pPr marL="1828800" algn="l" defTabSz="914400" rtl="0" eaLnBrk="1" latinLnBrk="0" hangingPunct="1">
                        <a:defRPr sz="1800" b="1" kern="1200">
                          <a:solidFill>
                            <a:schemeClr val="dk1"/>
                          </a:solidFill>
                          <a:latin typeface="Arial"/>
                        </a:defRPr>
                      </a:lvl5pPr>
                      <a:lvl6pPr marL="2286000" algn="l" defTabSz="914400" rtl="0" eaLnBrk="1" latinLnBrk="0" hangingPunct="1">
                        <a:defRPr sz="1800" b="1" kern="1200">
                          <a:solidFill>
                            <a:schemeClr val="dk1"/>
                          </a:solidFill>
                          <a:latin typeface="Arial"/>
                        </a:defRPr>
                      </a:lvl6pPr>
                      <a:lvl7pPr marL="2743200" algn="l" defTabSz="914400" rtl="0" eaLnBrk="1" latinLnBrk="0" hangingPunct="1">
                        <a:defRPr sz="1800" b="1" kern="1200">
                          <a:solidFill>
                            <a:schemeClr val="dk1"/>
                          </a:solidFill>
                          <a:latin typeface="Arial"/>
                        </a:defRPr>
                      </a:lvl7pPr>
                      <a:lvl8pPr marL="3200400" algn="l" defTabSz="914400" rtl="0" eaLnBrk="1" latinLnBrk="0" hangingPunct="1">
                        <a:defRPr sz="1800" b="1" kern="1200">
                          <a:solidFill>
                            <a:schemeClr val="dk1"/>
                          </a:solidFill>
                          <a:latin typeface="Arial"/>
                        </a:defRPr>
                      </a:lvl8pPr>
                      <a:lvl9pPr marL="3657600" algn="l" defTabSz="914400" rtl="0" eaLnBrk="1" latinLnBrk="0" hangingPunct="1">
                        <a:defRPr sz="1800" b="1" kern="1200">
                          <a:solidFill>
                            <a:schemeClr val="dk1"/>
                          </a:solidFill>
                          <a:latin typeface="Arial"/>
                        </a:defRPr>
                      </a:lvl9pPr>
                    </a:lstStyle>
                    <a:p>
                      <a:pPr algn="ctr"/>
                      <a:r>
                        <a:rPr lang="it-IT" sz="1800" b="1" i="1" u="none" strike="noStrike" baseline="0" dirty="0" smtClean="0">
                          <a:solidFill>
                            <a:schemeClr val="accent5">
                              <a:lumMod val="75000"/>
                            </a:schemeClr>
                          </a:solidFill>
                          <a:latin typeface="Arial" panose="020B0604020202020204" pitchFamily="34" charset="0"/>
                          <a:cs typeface="Arial" panose="020B0604020202020204" pitchFamily="34" charset="0"/>
                        </a:rPr>
                        <a:t>PNR 2014 - Europa 2020 (obiettivi nazionali e progressi realizzati)</a:t>
                      </a: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hMerge="1">
                  <a:txBody>
                    <a:bodyPr/>
                    <a:lstStyle/>
                    <a:p>
                      <a:pPr algn="just"/>
                      <a:endParaRPr lang="it-IT" sz="1600" u="none" strike="noStrike" baseline="0" dirty="0" smtClean="0">
                        <a:solidFill>
                          <a:schemeClr val="accent3">
                            <a:lumMod val="25000"/>
                          </a:schemeClr>
                        </a:solidFill>
                      </a:endParaRPr>
                    </a:p>
                  </a:txBody>
                  <a:tcP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1"/>
                    </a:solidFill>
                  </a:tcPr>
                </a:tc>
              </a:tr>
              <a:tr h="6398152">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indent="0" algn="just" defTabSz="914400" rtl="0" eaLnBrk="1" fontAlgn="auto" latinLnBrk="0" hangingPunct="1">
                        <a:lnSpc>
                          <a:spcPct val="100000"/>
                        </a:lnSpc>
                        <a:spcBef>
                          <a:spcPts val="0"/>
                        </a:spcBef>
                        <a:spcAft>
                          <a:spcPts val="0"/>
                        </a:spcAft>
                        <a:buClrTx/>
                        <a:buSzTx/>
                        <a:buFontTx/>
                        <a:buNone/>
                        <a:tabLst/>
                        <a:defRPr/>
                      </a:pPr>
                      <a:r>
                        <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rPr>
                        <a:t>Target 1</a:t>
                      </a:r>
                      <a:r>
                        <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rPr>
                        <a:t> </a:t>
                      </a:r>
                      <a:r>
                        <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rPr>
                        <a:t>tasso di occupazione </a:t>
                      </a:r>
                      <a:r>
                        <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rPr>
                        <a:t>fissato nel piano nazionale di riforma 2012: 67-69%.</a:t>
                      </a:r>
                    </a:p>
                    <a:p>
                      <a:pPr algn="just"/>
                      <a:r>
                        <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rPr>
                        <a:t>Target 2</a:t>
                      </a:r>
                      <a:r>
                        <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rPr>
                        <a:t> </a:t>
                      </a:r>
                      <a:r>
                        <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rPr>
                        <a:t>ricerca e sviluppo </a:t>
                      </a:r>
                      <a:r>
                        <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rPr>
                        <a:t>fissato nel piano nazionale di riforma 2012: 1,53% del PIL</a:t>
                      </a:r>
                    </a:p>
                    <a:p>
                      <a:pPr algn="just"/>
                      <a:r>
                        <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rPr>
                        <a:t>Target 3 emissioni di gas serra</a:t>
                      </a:r>
                      <a:r>
                        <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rPr>
                        <a:t>: -13% (rispetto ai livelli del 2005); le emissioni ETS non rientrano in questo obiettivo nazionale.</a:t>
                      </a:r>
                    </a:p>
                    <a:p>
                      <a:pPr algn="just"/>
                      <a:endPar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endPar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endPar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endPar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endPar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r>
                        <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rPr>
                        <a:t>Target 4</a:t>
                      </a:r>
                      <a:r>
                        <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rPr>
                        <a:t> </a:t>
                      </a:r>
                      <a:r>
                        <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rPr>
                        <a:t>energie rinnovabili</a:t>
                      </a:r>
                      <a:r>
                        <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rPr>
                        <a:t>: 17% </a:t>
                      </a:r>
                    </a:p>
                    <a:p>
                      <a:pPr algn="just"/>
                      <a:endPar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endPar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r>
                        <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rPr>
                        <a:t>Target 5 efficienza energetica</a:t>
                      </a:r>
                      <a:r>
                        <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rPr>
                        <a:t> livello assoluto di consumo di energia primaria di 158 </a:t>
                      </a:r>
                      <a:r>
                        <a:rPr lang="it-IT" sz="1400" b="0" i="1" u="none" strike="noStrike" baseline="0" dirty="0" err="1" smtClean="0">
                          <a:solidFill>
                            <a:schemeClr val="accent5">
                              <a:lumMod val="75000"/>
                            </a:schemeClr>
                          </a:solidFill>
                          <a:latin typeface="Arial" panose="020B0604020202020204" pitchFamily="34" charset="0"/>
                          <a:cs typeface="Arial" panose="020B0604020202020204" pitchFamily="34" charset="0"/>
                        </a:rPr>
                        <a:t>Mtep</a:t>
                      </a:r>
                      <a:endPar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endPar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r>
                        <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rPr>
                        <a:t>Target 6</a:t>
                      </a:r>
                      <a:r>
                        <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rPr>
                        <a:t> </a:t>
                      </a:r>
                      <a:r>
                        <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rPr>
                        <a:t>abbandono scolastico</a:t>
                      </a:r>
                      <a:r>
                        <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rPr>
                        <a:t>: 16% </a:t>
                      </a:r>
                    </a:p>
                    <a:p>
                      <a:pPr algn="just"/>
                      <a:endPar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endPar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endPar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endPar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endPar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r>
                        <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rPr>
                        <a:t>Target 7</a:t>
                      </a:r>
                      <a:r>
                        <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rPr>
                        <a:t> </a:t>
                      </a:r>
                      <a:r>
                        <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rPr>
                        <a:t>istruzione terziaria</a:t>
                      </a:r>
                      <a:r>
                        <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rPr>
                        <a:t>: 26-27% </a:t>
                      </a:r>
                    </a:p>
                    <a:p>
                      <a:pPr algn="just"/>
                      <a:endPar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endParaRPr>
                    </a:p>
                    <a:p>
                      <a:pPr algn="just"/>
                      <a:r>
                        <a:rPr lang="it-IT" sz="1400" b="1" i="1" u="none" strike="noStrike" baseline="0" dirty="0" smtClean="0">
                          <a:solidFill>
                            <a:schemeClr val="accent5">
                              <a:lumMod val="75000"/>
                            </a:schemeClr>
                          </a:solidFill>
                          <a:latin typeface="Arial" panose="020B0604020202020204" pitchFamily="34" charset="0"/>
                          <a:cs typeface="Arial" panose="020B0604020202020204" pitchFamily="34" charset="0"/>
                        </a:rPr>
                        <a:t>Target 8 riduzione della popolazione a rischio di povertà o di esclusione sociale</a:t>
                      </a:r>
                      <a:r>
                        <a:rPr lang="it-IT" sz="1400" b="0" i="1" u="none" strike="noStrike" baseline="0" dirty="0" smtClean="0">
                          <a:solidFill>
                            <a:schemeClr val="accent5">
                              <a:lumMod val="75000"/>
                            </a:schemeClr>
                          </a:solidFill>
                          <a:latin typeface="Arial" panose="020B0604020202020204" pitchFamily="34" charset="0"/>
                          <a:cs typeface="Arial" panose="020B0604020202020204" pitchFamily="34" charset="0"/>
                        </a:rPr>
                        <a:t> </a:t>
                      </a:r>
                      <a:r>
                        <a:rPr lang="it-IT" sz="1200" b="0" i="1" u="none" strike="noStrike" baseline="0" dirty="0" smtClean="0">
                          <a:solidFill>
                            <a:schemeClr val="accent5">
                              <a:lumMod val="75000"/>
                            </a:schemeClr>
                          </a:solidFill>
                          <a:latin typeface="Arial" panose="020B0604020202020204" pitchFamily="34" charset="0"/>
                          <a:cs typeface="Arial" panose="020B0604020202020204" pitchFamily="34" charset="0"/>
                        </a:rPr>
                        <a:t>in numero di persone: -2 200 000 (rispetto al 2008, che equivale a 12 899 0000 persone nel 2020)</a:t>
                      </a: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180000" marR="0" lvl="0" indent="-180000" algn="just" defTabSz="914400" rtl="0" eaLnBrk="1" fontAlgn="auto" latinLnBrk="0" hangingPunct="1">
                        <a:lnSpc>
                          <a:spcPct val="100000"/>
                        </a:lnSpc>
                        <a:spcBef>
                          <a:spcPts val="0"/>
                        </a:spcBef>
                        <a:spcAft>
                          <a:spcPts val="0"/>
                        </a:spcAft>
                        <a:buClrTx/>
                        <a:buSzTx/>
                        <a:buFont typeface="+mj-lt"/>
                        <a:buAutoNum type="arabicPeriod"/>
                        <a:tabLst/>
                        <a:defRPr/>
                      </a:pP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Il tasso di occupazione </a:t>
                      </a: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era del 61,2% nel 2011, del 61% nel 2012 e del 59,8% nel 2013. </a:t>
                      </a: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Non è stato fatto alcun progresso.</a:t>
                      </a:r>
                      <a:endPar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endParaRPr>
                    </a:p>
                    <a:p>
                      <a:pPr marL="180000" marR="0" lvl="0" indent="-180000" algn="just" defTabSz="914400" rtl="0" eaLnBrk="1" fontAlgn="auto" latinLnBrk="0" hangingPunct="1">
                        <a:lnSpc>
                          <a:spcPct val="100000"/>
                        </a:lnSpc>
                        <a:spcBef>
                          <a:spcPts val="0"/>
                        </a:spcBef>
                        <a:spcAft>
                          <a:spcPts val="0"/>
                        </a:spcAft>
                        <a:buClrTx/>
                        <a:buSzTx/>
                        <a:buFont typeface="+mj-lt"/>
                        <a:buAutoNum type="arabicPeriod"/>
                        <a:tabLst/>
                        <a:defRPr/>
                      </a:pP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La spesa nazionale lorda per </a:t>
                      </a: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R&amp;S</a:t>
                      </a: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 è stata dell’1,25% nel 2011 e 1,27% nel 2012 (dati provvisori). </a:t>
                      </a: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Progressi molto limitati.</a:t>
                      </a:r>
                      <a:endPar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endParaRPr>
                    </a:p>
                    <a:p>
                      <a:pPr marL="180000" marR="0" lvl="0" indent="-180000" algn="just" defTabSz="914400" rtl="0" eaLnBrk="1" fontAlgn="auto" latinLnBrk="0" hangingPunct="1">
                        <a:lnSpc>
                          <a:spcPct val="100000"/>
                        </a:lnSpc>
                        <a:spcBef>
                          <a:spcPts val="0"/>
                        </a:spcBef>
                        <a:spcAft>
                          <a:spcPts val="0"/>
                        </a:spcAft>
                        <a:buClrTx/>
                        <a:buSzTx/>
                        <a:buFont typeface="+mj-lt"/>
                        <a:buAutoNum type="arabicPeriod"/>
                        <a:tabLst/>
                        <a:defRPr/>
                      </a:pP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Tra 2005 e 2012 le </a:t>
                      </a: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emissioni di gas a effetto serra </a:t>
                      </a: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non ETS sono diminuite del 16,8%, raggiungendo l’obiettivo per il 2020. Stando alle ultime proiezioni nazionali presentate alla Commissione e tenendo conto delle misure vigenti, le emissioni </a:t>
                      </a: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torneranno ad aumentare e si prevede che l’obiettivo non verrà raggiunto</a:t>
                      </a: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 -9,5% nel 2020 rispetto al 2005 (3,5% al di sotto dell’obiettivo).</a:t>
                      </a:r>
                    </a:p>
                    <a:p>
                      <a:pPr marL="180000" marR="0" lvl="0" indent="-180000" algn="just" defTabSz="914400" rtl="0" eaLnBrk="1" fontAlgn="auto" latinLnBrk="0" hangingPunct="1">
                        <a:lnSpc>
                          <a:spcPct val="100000"/>
                        </a:lnSpc>
                        <a:spcBef>
                          <a:spcPts val="0"/>
                        </a:spcBef>
                        <a:spcAft>
                          <a:spcPts val="0"/>
                        </a:spcAft>
                        <a:buClrTx/>
                        <a:buSzTx/>
                        <a:buFont typeface="+mj-lt"/>
                        <a:buAutoNum type="arabicPeriod"/>
                        <a:tabLst/>
                        <a:defRPr/>
                      </a:pP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La proporzione delle </a:t>
                      </a: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energie rinnovabili </a:t>
                      </a: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sul consumo finale lordo di energia era del 12,3% 2011 e 13,5% 2012. </a:t>
                      </a: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È stato fatto qualche progresso</a:t>
                      </a: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a:t>
                      </a:r>
                    </a:p>
                    <a:p>
                      <a:pPr marL="180000" marR="0" lvl="0" indent="-180000" algn="just" defTabSz="914400" rtl="0" eaLnBrk="1" fontAlgn="auto" latinLnBrk="0" hangingPunct="1">
                        <a:lnSpc>
                          <a:spcPct val="100000"/>
                        </a:lnSpc>
                        <a:spcBef>
                          <a:spcPts val="0"/>
                        </a:spcBef>
                        <a:spcAft>
                          <a:spcPts val="0"/>
                        </a:spcAft>
                        <a:buClrTx/>
                        <a:buSzTx/>
                        <a:buFont typeface="+mj-lt"/>
                        <a:buAutoNum type="arabicPeriod"/>
                        <a:tabLst/>
                        <a:defRPr/>
                      </a:pP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Nel 2012 il consumo di </a:t>
                      </a: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energia primaria </a:t>
                      </a: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in Italia è stato pari a 155,2 </a:t>
                      </a:r>
                      <a:r>
                        <a:rPr kumimoji="0" lang="it-IT" sz="1600" b="0" i="0" u="none" strike="noStrike" kern="1200" cap="none" spc="0" normalizeH="0" baseline="0" noProof="0" dirty="0" err="1" smtClean="0">
                          <a:ln>
                            <a:noFill/>
                          </a:ln>
                          <a:solidFill>
                            <a:schemeClr val="accent5">
                              <a:lumMod val="75000"/>
                            </a:schemeClr>
                          </a:solidFill>
                          <a:effectLst/>
                          <a:uLnTx/>
                          <a:uFillTx/>
                          <a:latin typeface="Arial"/>
                          <a:ea typeface="+mn-ea"/>
                          <a:cs typeface="+mn-cs"/>
                        </a:rPr>
                        <a:t>Mtep</a:t>
                      </a: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 Raggiunto l’obiettivo Europa 2020. </a:t>
                      </a: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È necessario mantenere questo risultato nel tempo</a:t>
                      </a: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a:t>
                      </a:r>
                    </a:p>
                    <a:p>
                      <a:pPr marL="180000" marR="0" lvl="0" indent="-180000" algn="just" defTabSz="914400" rtl="0" eaLnBrk="1" fontAlgn="auto" latinLnBrk="0" hangingPunct="1">
                        <a:lnSpc>
                          <a:spcPct val="100000"/>
                        </a:lnSpc>
                        <a:spcBef>
                          <a:spcPts val="0"/>
                        </a:spcBef>
                        <a:spcAft>
                          <a:spcPts val="0"/>
                        </a:spcAft>
                        <a:buClrTx/>
                        <a:buSzTx/>
                        <a:buFont typeface="+mj-lt"/>
                        <a:buAutoNum type="arabicPeriod"/>
                        <a:tabLst/>
                        <a:defRPr/>
                      </a:pP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Il tasso di abbandono scolastico </a:t>
                      </a: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(misurato in % della popolazione di età compresa tra 18 e 24 anni con al massimo un titolo di istruzione secondaria inferiore che non segue ulteriori corsi di istruzione o formazione) era del 18,2% nel 2011, del 17,6% nel 2012 e del 17,0% nel 2013. </a:t>
                      </a: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È stato fatto qualche progresso.</a:t>
                      </a:r>
                    </a:p>
                    <a:p>
                      <a:pPr marL="180000" marR="0" lvl="0" indent="-180000" algn="just" defTabSz="914400" rtl="0" eaLnBrk="1" fontAlgn="auto" latinLnBrk="0" hangingPunct="1">
                        <a:lnSpc>
                          <a:spcPct val="100000"/>
                        </a:lnSpc>
                        <a:spcBef>
                          <a:spcPts val="0"/>
                        </a:spcBef>
                        <a:spcAft>
                          <a:spcPts val="0"/>
                        </a:spcAft>
                        <a:buClrTx/>
                        <a:buSzTx/>
                        <a:buFont typeface="+mj-lt"/>
                        <a:buAutoNum type="arabicPeriod"/>
                        <a:tabLst/>
                        <a:defRPr/>
                      </a:pP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Il </a:t>
                      </a: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tasso di istruzione terziaria </a:t>
                      </a: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era del 20,3% nel 2011, del 21,7% nel 2012 e del 22,4% nel 2013. </a:t>
                      </a: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È stato fatto qualche progresso</a:t>
                      </a: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a:t>
                      </a:r>
                    </a:p>
                    <a:p>
                      <a:pPr marL="180000" marR="0" lvl="0" indent="-180000" algn="just" defTabSz="914400" rtl="0" eaLnBrk="1" fontAlgn="auto" latinLnBrk="0" hangingPunct="1">
                        <a:lnSpc>
                          <a:spcPct val="100000"/>
                        </a:lnSpc>
                        <a:spcBef>
                          <a:spcPts val="0"/>
                        </a:spcBef>
                        <a:spcAft>
                          <a:spcPts val="0"/>
                        </a:spcAft>
                        <a:buClrTx/>
                        <a:buSzTx/>
                        <a:buFont typeface="+mj-lt"/>
                        <a:buAutoNum type="arabicPeriod"/>
                        <a:tabLst/>
                        <a:defRPr/>
                      </a:pP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Persone a rischio di povertà o esclusione sociale</a:t>
                      </a:r>
                      <a:r>
                        <a:rPr kumimoji="0" lang="it-IT" sz="1600" b="0" i="0" u="none" strike="noStrike" kern="1200" cap="none" spc="0" normalizeH="0" baseline="0" noProof="0" dirty="0" smtClean="0">
                          <a:ln>
                            <a:noFill/>
                          </a:ln>
                          <a:solidFill>
                            <a:schemeClr val="accent5">
                              <a:lumMod val="75000"/>
                            </a:schemeClr>
                          </a:solidFill>
                          <a:effectLst/>
                          <a:uLnTx/>
                          <a:uFillTx/>
                          <a:latin typeface="Arial"/>
                          <a:ea typeface="+mn-ea"/>
                          <a:cs typeface="+mn-cs"/>
                        </a:rPr>
                        <a:t>: 17 112 000 nel 2011, 18 194 000 nel 2012. </a:t>
                      </a:r>
                      <a:r>
                        <a:rPr kumimoji="0" lang="it-IT" sz="1600" b="1" i="0" u="none" strike="noStrike" kern="1200" cap="none" spc="0" normalizeH="0" baseline="0" noProof="0" dirty="0" smtClean="0">
                          <a:ln>
                            <a:noFill/>
                          </a:ln>
                          <a:solidFill>
                            <a:schemeClr val="accent5">
                              <a:lumMod val="75000"/>
                            </a:schemeClr>
                          </a:solidFill>
                          <a:effectLst/>
                          <a:uLnTx/>
                          <a:uFillTx/>
                          <a:latin typeface="Arial"/>
                          <a:ea typeface="+mn-ea"/>
                          <a:cs typeface="+mn-cs"/>
                        </a:rPr>
                        <a:t>Non è stato fatto alcun progresso</a:t>
                      </a:r>
                      <a:endParaRPr lang="it-IT" sz="1600" u="none" strike="noStrike" baseline="0" dirty="0" smtClean="0">
                        <a:solidFill>
                          <a:schemeClr val="accent5">
                            <a:lumMod val="75000"/>
                          </a:schemeClr>
                        </a:solidFill>
                        <a:latin typeface="Arial" panose="020B0604020202020204" pitchFamily="34" charset="0"/>
                        <a:cs typeface="Arial" panose="020B0604020202020204" pitchFamily="34" charset="0"/>
                      </a:endParaRPr>
                    </a:p>
                  </a:txBody>
                  <a:tcPr>
                    <a:lnL w="12700" cap="flat" cmpd="sng" algn="ctr">
                      <a:solidFill>
                        <a:srgbClr val="6699FF">
                          <a:lumMod val="50000"/>
                        </a:srgbClr>
                      </a:solidFill>
                      <a:prstDash val="solid"/>
                      <a:round/>
                      <a:headEnd type="none" w="med" len="med"/>
                      <a:tailEnd type="none" w="med" len="med"/>
                    </a:lnL>
                    <a:lnR w="12700" cap="flat" cmpd="sng" algn="ctr">
                      <a:solidFill>
                        <a:srgbClr val="6699FF">
                          <a:lumMod val="50000"/>
                        </a:srgbClr>
                      </a:solidFill>
                      <a:prstDash val="solid"/>
                      <a:round/>
                      <a:headEnd type="none" w="med" len="med"/>
                      <a:tailEnd type="none" w="med" len="med"/>
                    </a:lnR>
                    <a:lnT w="12700" cap="flat" cmpd="sng" algn="ctr">
                      <a:solidFill>
                        <a:srgbClr val="6699FF">
                          <a:lumMod val="50000"/>
                        </a:srgbClr>
                      </a:solidFill>
                      <a:prstDash val="solid"/>
                      <a:round/>
                      <a:headEnd type="none" w="med" len="med"/>
                      <a:tailEnd type="none" w="med" len="med"/>
                    </a:lnT>
                    <a:lnB w="12700" cap="flat" cmpd="sng" algn="ctr">
                      <a:solidFill>
                        <a:srgbClr val="6699FF">
                          <a:lumMod val="50000"/>
                        </a:srgb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bl>
          </a:graphicData>
        </a:graphic>
      </p:graphicFrame>
    </p:spTree>
    <p:extLst>
      <p:ext uri="{BB962C8B-B14F-4D97-AF65-F5344CB8AC3E}">
        <p14:creationId xmlns:p14="http://schemas.microsoft.com/office/powerpoint/2010/main" val="34606639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txBox="1">
            <a:spLocks/>
          </p:cNvSpPr>
          <p:nvPr/>
        </p:nvSpPr>
        <p:spPr bwMode="auto">
          <a:xfrm>
            <a:off x="503854" y="303823"/>
            <a:ext cx="11616611" cy="1142422"/>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sz="2400" b="1">
                <a:solidFill>
                  <a:srgbClr val="00235A"/>
                </a:solidFill>
                <a:latin typeface="+mj-lt"/>
                <a:ea typeface="+mj-ea"/>
                <a:cs typeface="+mj-cs"/>
              </a:defRPr>
            </a:lvl1pPr>
            <a:lvl2pPr algn="l" rtl="0" eaLnBrk="0" fontAlgn="base" hangingPunct="0">
              <a:lnSpc>
                <a:spcPct val="70000"/>
              </a:lnSpc>
              <a:spcBef>
                <a:spcPct val="0"/>
              </a:spcBef>
              <a:spcAft>
                <a:spcPct val="0"/>
              </a:spcAft>
              <a:defRPr sz="2400" b="1">
                <a:solidFill>
                  <a:srgbClr val="00235A"/>
                </a:solidFill>
                <a:latin typeface="Arial" charset="0"/>
              </a:defRPr>
            </a:lvl2pPr>
            <a:lvl3pPr algn="l" rtl="0" eaLnBrk="0" fontAlgn="base" hangingPunct="0">
              <a:lnSpc>
                <a:spcPct val="70000"/>
              </a:lnSpc>
              <a:spcBef>
                <a:spcPct val="0"/>
              </a:spcBef>
              <a:spcAft>
                <a:spcPct val="0"/>
              </a:spcAft>
              <a:defRPr sz="2400" b="1">
                <a:solidFill>
                  <a:srgbClr val="00235A"/>
                </a:solidFill>
                <a:latin typeface="Arial" charset="0"/>
              </a:defRPr>
            </a:lvl3pPr>
            <a:lvl4pPr algn="l" rtl="0" eaLnBrk="0" fontAlgn="base" hangingPunct="0">
              <a:lnSpc>
                <a:spcPct val="70000"/>
              </a:lnSpc>
              <a:spcBef>
                <a:spcPct val="0"/>
              </a:spcBef>
              <a:spcAft>
                <a:spcPct val="0"/>
              </a:spcAft>
              <a:defRPr sz="2400" b="1">
                <a:solidFill>
                  <a:srgbClr val="00235A"/>
                </a:solidFill>
                <a:latin typeface="Arial" charset="0"/>
              </a:defRPr>
            </a:lvl4pPr>
            <a:lvl5pPr algn="l" rtl="0" eaLnBrk="0" fontAlgn="base" hangingPunct="0">
              <a:lnSpc>
                <a:spcPct val="70000"/>
              </a:lnSpc>
              <a:spcBef>
                <a:spcPct val="0"/>
              </a:spcBef>
              <a:spcAft>
                <a:spcPct val="0"/>
              </a:spcAft>
              <a:defRPr sz="2400" b="1">
                <a:solidFill>
                  <a:srgbClr val="00235A"/>
                </a:solidFill>
                <a:latin typeface="Arial" charset="0"/>
              </a:defRPr>
            </a:lvl5pPr>
            <a:lvl6pPr marL="457200" algn="l" rtl="0" fontAlgn="base">
              <a:lnSpc>
                <a:spcPct val="70000"/>
              </a:lnSpc>
              <a:spcBef>
                <a:spcPct val="0"/>
              </a:spcBef>
              <a:spcAft>
                <a:spcPct val="0"/>
              </a:spcAft>
              <a:defRPr sz="2400" b="1">
                <a:solidFill>
                  <a:srgbClr val="00235A"/>
                </a:solidFill>
                <a:latin typeface="Arial" charset="0"/>
              </a:defRPr>
            </a:lvl6pPr>
            <a:lvl7pPr marL="914400" algn="l" rtl="0" fontAlgn="base">
              <a:lnSpc>
                <a:spcPct val="70000"/>
              </a:lnSpc>
              <a:spcBef>
                <a:spcPct val="0"/>
              </a:spcBef>
              <a:spcAft>
                <a:spcPct val="0"/>
              </a:spcAft>
              <a:defRPr sz="2400" b="1">
                <a:solidFill>
                  <a:srgbClr val="00235A"/>
                </a:solidFill>
                <a:latin typeface="Arial" charset="0"/>
              </a:defRPr>
            </a:lvl7pPr>
            <a:lvl8pPr marL="1371600" algn="l" rtl="0" fontAlgn="base">
              <a:lnSpc>
                <a:spcPct val="70000"/>
              </a:lnSpc>
              <a:spcBef>
                <a:spcPct val="0"/>
              </a:spcBef>
              <a:spcAft>
                <a:spcPct val="0"/>
              </a:spcAft>
              <a:defRPr sz="2400" b="1">
                <a:solidFill>
                  <a:srgbClr val="00235A"/>
                </a:solidFill>
                <a:latin typeface="Arial" charset="0"/>
              </a:defRPr>
            </a:lvl8pPr>
            <a:lvl9pPr marL="1828800" algn="l" rtl="0" fontAlgn="base">
              <a:lnSpc>
                <a:spcPct val="70000"/>
              </a:lnSpc>
              <a:spcBef>
                <a:spcPct val="0"/>
              </a:spcBef>
              <a:spcAft>
                <a:spcPct val="0"/>
              </a:spcAft>
              <a:defRPr sz="2400" b="1">
                <a:solidFill>
                  <a:srgbClr val="00235A"/>
                </a:solidFill>
                <a:latin typeface="Arial" charset="0"/>
              </a:defRPr>
            </a:lvl9pPr>
          </a:lstStyle>
          <a:p>
            <a:pPr marL="0" marR="0" lvl="0" indent="0" algn="ctr" defTabSz="914400" rtl="0" eaLnBrk="0" fontAlgn="base" latinLnBrk="0" hangingPunct="0">
              <a:lnSpc>
                <a:spcPct val="70000"/>
              </a:lnSpc>
              <a:spcBef>
                <a:spcPct val="0"/>
              </a:spcBef>
              <a:spcAft>
                <a:spcPct val="0"/>
              </a:spcAft>
              <a:buClrTx/>
              <a:buSzTx/>
              <a:buFontTx/>
              <a:buNone/>
              <a:tabLst/>
              <a:defRPr/>
            </a:pPr>
            <a:r>
              <a:rPr kumimoji="0" lang="it-IT" sz="3200" b="1" i="0" u="none" strike="noStrike" kern="0" cap="none" spc="0" normalizeH="0" baseline="0" noProof="0" dirty="0" smtClean="0">
                <a:ln>
                  <a:noFill/>
                </a:ln>
                <a:solidFill>
                  <a:srgbClr val="FE9E0C"/>
                </a:solidFill>
                <a:effectLst/>
                <a:uLnTx/>
                <a:uFillTx/>
                <a:latin typeface="Arial"/>
                <a:ea typeface="+mj-ea"/>
                <a:cs typeface="+mj-cs"/>
              </a:rPr>
              <a:t>Uno sguardo alle «nuove» Raccomandazioni </a:t>
            </a:r>
            <a:endParaRPr kumimoji="0" lang="it-IT" sz="3200" b="1" i="0" u="none" strike="noStrike" kern="0" cap="none" spc="0" normalizeH="0" baseline="0" noProof="0" dirty="0">
              <a:ln>
                <a:noFill/>
              </a:ln>
              <a:solidFill>
                <a:srgbClr val="FE9E0C"/>
              </a:solidFill>
              <a:effectLst/>
              <a:uLnTx/>
              <a:uFillTx/>
              <a:latin typeface="Arial"/>
              <a:ea typeface="+mj-ea"/>
              <a:cs typeface="+mj-cs"/>
            </a:endParaRPr>
          </a:p>
        </p:txBody>
      </p:sp>
      <p:sp>
        <p:nvSpPr>
          <p:cNvPr id="3" name="Segnaposto contenuto 2"/>
          <p:cNvSpPr txBox="1">
            <a:spLocks/>
          </p:cNvSpPr>
          <p:nvPr/>
        </p:nvSpPr>
        <p:spPr bwMode="auto">
          <a:xfrm>
            <a:off x="153770" y="1548883"/>
            <a:ext cx="11778483" cy="446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190500" indent="-190500" algn="l" rtl="0" eaLnBrk="0" fontAlgn="base" hangingPunct="0">
              <a:spcBef>
                <a:spcPct val="20000"/>
              </a:spcBef>
              <a:spcAft>
                <a:spcPct val="0"/>
              </a:spcAft>
              <a:buClr>
                <a:srgbClr val="FF9900"/>
              </a:buClr>
              <a:buSzPct val="75000"/>
              <a:buFont typeface="Wingdings" panose="05000000000000000000" pitchFamily="2" charset="2"/>
              <a:buChar char="n"/>
              <a:defRPr sz="2400">
                <a:solidFill>
                  <a:srgbClr val="00235A"/>
                </a:solidFill>
                <a:latin typeface="+mn-lt"/>
                <a:ea typeface="+mn-ea"/>
                <a:cs typeface="+mn-cs"/>
              </a:defRPr>
            </a:lvl1pPr>
            <a:lvl2pPr marL="768350" indent="-285750" algn="l" rtl="0" eaLnBrk="0" fontAlgn="base" hangingPunct="0">
              <a:spcBef>
                <a:spcPct val="20000"/>
              </a:spcBef>
              <a:spcAft>
                <a:spcPct val="0"/>
              </a:spcAft>
              <a:buClr>
                <a:schemeClr val="hlink"/>
              </a:buClr>
              <a:buSzPct val="75000"/>
              <a:buFont typeface="Wingdings" panose="05000000000000000000" pitchFamily="2" charset="2"/>
              <a:buChar char="n"/>
              <a:defRPr sz="2000">
                <a:solidFill>
                  <a:srgbClr val="00235A"/>
                </a:solidFill>
                <a:latin typeface="+mn-lt"/>
              </a:defRPr>
            </a:lvl2pPr>
            <a:lvl3pPr marL="1187450" indent="-228600" algn="l" rtl="0" eaLnBrk="0" fontAlgn="base" hangingPunct="0">
              <a:spcBef>
                <a:spcPct val="20000"/>
              </a:spcBef>
              <a:spcAft>
                <a:spcPct val="0"/>
              </a:spcAft>
              <a:buClr>
                <a:schemeClr val="bg2"/>
              </a:buClr>
              <a:buSzPct val="75000"/>
              <a:buFont typeface="Wingdings" panose="05000000000000000000" pitchFamily="2" charset="2"/>
              <a:buChar char="n"/>
              <a:defRPr>
                <a:solidFill>
                  <a:srgbClr val="00235A"/>
                </a:solidFill>
                <a:latin typeface="+mn-lt"/>
              </a:defRPr>
            </a:lvl3pPr>
            <a:lvl4pPr marL="1606550" indent="-228600" algn="l" rtl="0" eaLnBrk="0" fontAlgn="base" hangingPunct="0">
              <a:spcBef>
                <a:spcPct val="20000"/>
              </a:spcBef>
              <a:spcAft>
                <a:spcPct val="0"/>
              </a:spcAft>
              <a:buClr>
                <a:schemeClr val="tx2"/>
              </a:buClr>
              <a:buSzPct val="75000"/>
              <a:buFont typeface="Wingdings" panose="05000000000000000000" pitchFamily="2" charset="2"/>
              <a:buChar char="n"/>
              <a:defRPr>
                <a:solidFill>
                  <a:srgbClr val="00235A"/>
                </a:solidFill>
                <a:latin typeface="+mn-lt"/>
              </a:defRPr>
            </a:lvl4pPr>
            <a:lvl5pPr marL="2025650" indent="-228600" algn="l" rtl="0" eaLnBrk="0" fontAlgn="base" hangingPunct="0">
              <a:spcBef>
                <a:spcPct val="20000"/>
              </a:spcBef>
              <a:spcAft>
                <a:spcPct val="0"/>
              </a:spcAft>
              <a:buClr>
                <a:schemeClr val="accent1"/>
              </a:buClr>
              <a:buSzPct val="75000"/>
              <a:buFont typeface="Wingdings" panose="05000000000000000000" pitchFamily="2" charset="2"/>
              <a:buChar char="n"/>
              <a:defRPr sz="1400">
                <a:solidFill>
                  <a:srgbClr val="00235A"/>
                </a:solidFill>
                <a:latin typeface="+mn-lt"/>
              </a:defRPr>
            </a:lvl5pPr>
            <a:lvl6pPr marL="2482850" indent="-228600" algn="l" rtl="0" fontAlgn="base">
              <a:spcBef>
                <a:spcPct val="20000"/>
              </a:spcBef>
              <a:spcAft>
                <a:spcPct val="0"/>
              </a:spcAft>
              <a:buClr>
                <a:schemeClr val="accent1"/>
              </a:buClr>
              <a:buSzPct val="75000"/>
              <a:buFont typeface="Wingdings" pitchFamily="2" charset="2"/>
              <a:buChar char="n"/>
              <a:defRPr sz="1400">
                <a:solidFill>
                  <a:srgbClr val="00235A"/>
                </a:solidFill>
                <a:latin typeface="+mn-lt"/>
              </a:defRPr>
            </a:lvl6pPr>
            <a:lvl7pPr marL="2940050" indent="-228600" algn="l" rtl="0" fontAlgn="base">
              <a:spcBef>
                <a:spcPct val="20000"/>
              </a:spcBef>
              <a:spcAft>
                <a:spcPct val="0"/>
              </a:spcAft>
              <a:buClr>
                <a:schemeClr val="accent1"/>
              </a:buClr>
              <a:buSzPct val="75000"/>
              <a:buFont typeface="Wingdings" pitchFamily="2" charset="2"/>
              <a:buChar char="n"/>
              <a:defRPr sz="1400">
                <a:solidFill>
                  <a:srgbClr val="00235A"/>
                </a:solidFill>
                <a:latin typeface="+mn-lt"/>
              </a:defRPr>
            </a:lvl7pPr>
            <a:lvl8pPr marL="3397250" indent="-228600" algn="l" rtl="0" fontAlgn="base">
              <a:spcBef>
                <a:spcPct val="20000"/>
              </a:spcBef>
              <a:spcAft>
                <a:spcPct val="0"/>
              </a:spcAft>
              <a:buClr>
                <a:schemeClr val="accent1"/>
              </a:buClr>
              <a:buSzPct val="75000"/>
              <a:buFont typeface="Wingdings" pitchFamily="2" charset="2"/>
              <a:buChar char="n"/>
              <a:defRPr sz="1400">
                <a:solidFill>
                  <a:srgbClr val="00235A"/>
                </a:solidFill>
                <a:latin typeface="+mn-lt"/>
              </a:defRPr>
            </a:lvl8pPr>
            <a:lvl9pPr marL="3854450" indent="-228600" algn="l" rtl="0" fontAlgn="base">
              <a:spcBef>
                <a:spcPct val="20000"/>
              </a:spcBef>
              <a:spcAft>
                <a:spcPct val="0"/>
              </a:spcAft>
              <a:buClr>
                <a:schemeClr val="accent1"/>
              </a:buClr>
              <a:buSzPct val="75000"/>
              <a:buFont typeface="Wingdings" pitchFamily="2" charset="2"/>
              <a:buChar char="n"/>
              <a:defRPr sz="1400">
                <a:solidFill>
                  <a:srgbClr val="00235A"/>
                </a:solidFill>
                <a:latin typeface="+mn-lt"/>
              </a:defRPr>
            </a:lvl9pPr>
          </a:lstStyle>
          <a:p>
            <a:pPr marL="0" marR="0" lvl="0" indent="0" algn="ctr"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endParaRPr kumimoji="0" lang="it-IT" sz="2400" b="0" i="0" u="none" strike="noStrike" kern="0" cap="none" spc="0" normalizeH="0" baseline="0" noProof="0" dirty="0" smtClean="0">
              <a:ln>
                <a:noFill/>
              </a:ln>
              <a:solidFill>
                <a:srgbClr val="00235A"/>
              </a:solidFill>
              <a:effectLst/>
              <a:uLnTx/>
              <a:uFillTx/>
              <a:latin typeface="Arial"/>
              <a:ea typeface="+mn-ea"/>
              <a:cs typeface="+mn-cs"/>
            </a:endParaRPr>
          </a:p>
          <a:p>
            <a:pPr marL="0" marR="0" lvl="0" indent="0" algn="ctr"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r>
              <a:rPr kumimoji="0" lang="it-IT" sz="2400" b="1" i="0" u="none" strike="noStrike" kern="0" cap="none" spc="0" normalizeH="0" baseline="0" noProof="0" dirty="0" smtClean="0">
                <a:ln>
                  <a:noFill/>
                </a:ln>
                <a:solidFill>
                  <a:srgbClr val="B8CAFF">
                    <a:lumMod val="25000"/>
                  </a:srgbClr>
                </a:solidFill>
                <a:effectLst/>
                <a:uLnTx/>
                <a:uFillTx/>
                <a:latin typeface="Arial"/>
                <a:ea typeface="+mn-ea"/>
                <a:cs typeface="+mn-cs"/>
              </a:rPr>
              <a:t>COM(2014) 413/2 </a:t>
            </a:r>
          </a:p>
          <a:p>
            <a:pPr marL="0" marR="0" lvl="0" indent="0" algn="l"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endParaRPr kumimoji="0" lang="it-IT" sz="2400" b="1" i="0" u="none" strike="noStrike" kern="0" cap="none" spc="0" normalizeH="0" baseline="0" noProof="0" dirty="0" smtClean="0">
              <a:ln>
                <a:noFill/>
              </a:ln>
              <a:solidFill>
                <a:srgbClr val="B8CAFF">
                  <a:lumMod val="25000"/>
                </a:srgbClr>
              </a:solidFill>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endParaRPr kumimoji="0" lang="it-IT" sz="2400" b="1" i="0" u="none" strike="noStrike" kern="0" cap="none" spc="0" normalizeH="0" baseline="0" noProof="0" dirty="0" smtClean="0">
              <a:ln>
                <a:noFill/>
              </a:ln>
              <a:solidFill>
                <a:srgbClr val="B8CAFF">
                  <a:lumMod val="25000"/>
                </a:srgbClr>
              </a:solidFill>
              <a:effectLst/>
              <a:uLnTx/>
              <a:uFillTx/>
              <a:latin typeface="Arial"/>
              <a:ea typeface="+mn-ea"/>
              <a:cs typeface="+mn-cs"/>
            </a:endParaRPr>
          </a:p>
          <a:p>
            <a:pPr marL="0" marR="0" lvl="0" indent="0" algn="ctr"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r>
              <a:rPr kumimoji="0" lang="it-IT" sz="2400" b="1" i="0" u="none" strike="noStrike" kern="0" cap="none" spc="0" normalizeH="0" baseline="0" noProof="0" dirty="0" smtClean="0">
                <a:ln>
                  <a:noFill/>
                </a:ln>
                <a:solidFill>
                  <a:srgbClr val="B8CAFF">
                    <a:lumMod val="25000"/>
                  </a:srgbClr>
                </a:solidFill>
                <a:effectLst/>
                <a:uLnTx/>
                <a:uFillTx/>
                <a:latin typeface="Arial"/>
                <a:ea typeface="+mn-ea"/>
                <a:cs typeface="+mn-cs"/>
              </a:rPr>
              <a:t>Raccomandazione di RACCOMANDAZIONE DEL CONSIGLIO sul programma nazionale di riforma 2014 dell'Italia e che formula un parere del Consiglio sul programma di stabilità 2014 dell'Italia</a:t>
            </a:r>
          </a:p>
          <a:p>
            <a:pPr marL="0" marR="0" lvl="0" indent="0" algn="ctr"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endParaRPr kumimoji="0" lang="it-IT" sz="2400" b="1" i="0" u="none" strike="noStrike" kern="0" cap="none" spc="0" normalizeH="0" baseline="0" noProof="0" dirty="0" smtClean="0">
              <a:ln>
                <a:noFill/>
              </a:ln>
              <a:solidFill>
                <a:srgbClr val="B8CAFF">
                  <a:lumMod val="25000"/>
                </a:srgbClr>
              </a:solidFill>
              <a:effectLst/>
              <a:uLnTx/>
              <a:uFillTx/>
              <a:latin typeface="Arial"/>
              <a:ea typeface="+mn-ea"/>
              <a:cs typeface="+mn-cs"/>
            </a:endParaRPr>
          </a:p>
          <a:p>
            <a:pPr marL="0" marR="0" lvl="0" indent="0" algn="ctr"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endParaRPr kumimoji="0" lang="it-IT" sz="2400" b="1" i="0" u="none" strike="noStrike" kern="0" cap="none" spc="0" normalizeH="0" baseline="0" noProof="0" dirty="0" smtClean="0">
              <a:ln>
                <a:noFill/>
              </a:ln>
              <a:solidFill>
                <a:srgbClr val="B8CAFF">
                  <a:lumMod val="25000"/>
                </a:srgbClr>
              </a:solidFill>
              <a:effectLst/>
              <a:uLnTx/>
              <a:uFillTx/>
              <a:latin typeface="Arial"/>
              <a:ea typeface="+mn-ea"/>
              <a:cs typeface="+mn-cs"/>
            </a:endParaRPr>
          </a:p>
          <a:p>
            <a:pPr marL="0" marR="0" lvl="0" indent="0" algn="ctr"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endParaRPr kumimoji="0" lang="it-IT" sz="2400" b="1" i="0" u="none" strike="noStrike" kern="0" cap="none" spc="0" normalizeH="0" baseline="0" noProof="0" dirty="0" smtClean="0">
              <a:ln>
                <a:noFill/>
              </a:ln>
              <a:solidFill>
                <a:srgbClr val="B8CAFF">
                  <a:lumMod val="25000"/>
                </a:srgbClr>
              </a:solidFill>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endParaRPr kumimoji="0" lang="it-IT" sz="1800" b="0" i="0" u="none" strike="noStrike" kern="0" cap="none" spc="0" normalizeH="0" baseline="0" noProof="0" dirty="0" smtClean="0">
              <a:ln>
                <a:noFill/>
              </a:ln>
              <a:solidFill>
                <a:srgbClr val="6699FF">
                  <a:lumMod val="75000"/>
                </a:srgbClr>
              </a:solidFill>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
                <a:srgbClr val="FF9900"/>
              </a:buClr>
              <a:buSzPct val="75000"/>
              <a:buFont typeface="Wingdings" panose="05000000000000000000" pitchFamily="2" charset="2"/>
              <a:buNone/>
              <a:tabLst/>
              <a:defRPr/>
            </a:pPr>
            <a:r>
              <a:rPr kumimoji="0" lang="it-IT" sz="1800" b="0" i="0" u="none" strike="noStrike" kern="0" cap="none" spc="0" normalizeH="0" baseline="0" noProof="0" dirty="0" smtClean="0">
                <a:ln>
                  <a:noFill/>
                </a:ln>
                <a:solidFill>
                  <a:srgbClr val="6699FF">
                    <a:lumMod val="75000"/>
                  </a:srgbClr>
                </a:solidFill>
                <a:effectLst/>
                <a:uLnTx/>
                <a:uFillTx/>
                <a:latin typeface="Arial"/>
                <a:ea typeface="+mn-ea"/>
                <a:cs typeface="+mn-cs"/>
              </a:rPr>
              <a:t>*I testi in celeste sono una traduzione non ufficiale delle modifiche apportate dall’</a:t>
            </a:r>
            <a:r>
              <a:rPr kumimoji="0" lang="it-IT" sz="1800" b="0" i="0" u="none" strike="noStrike" kern="0" cap="none" spc="0" normalizeH="0" baseline="0" noProof="0" dirty="0" err="1" smtClean="0">
                <a:ln>
                  <a:noFill/>
                </a:ln>
                <a:solidFill>
                  <a:srgbClr val="6699FF">
                    <a:lumMod val="75000"/>
                  </a:srgbClr>
                </a:solidFill>
                <a:effectLst/>
                <a:uLnTx/>
                <a:uFillTx/>
                <a:latin typeface="Arial"/>
                <a:ea typeface="+mn-ea"/>
                <a:cs typeface="+mn-cs"/>
              </a:rPr>
              <a:t>Economic</a:t>
            </a:r>
            <a:r>
              <a:rPr kumimoji="0" lang="it-IT" sz="1800" b="0" i="0" u="none" strike="noStrike" kern="0" cap="none" spc="0" normalizeH="0" baseline="0" noProof="0" dirty="0" smtClean="0">
                <a:ln>
                  <a:noFill/>
                </a:ln>
                <a:solidFill>
                  <a:srgbClr val="6699FF">
                    <a:lumMod val="75000"/>
                  </a:srgbClr>
                </a:solidFill>
                <a:effectLst/>
                <a:uLnTx/>
                <a:uFillTx/>
                <a:latin typeface="Arial"/>
                <a:ea typeface="+mn-ea"/>
                <a:cs typeface="+mn-cs"/>
              </a:rPr>
              <a:t> Financial </a:t>
            </a:r>
            <a:r>
              <a:rPr kumimoji="0" lang="it-IT" sz="1800" b="0" i="0" u="none" strike="noStrike" kern="0" cap="none" spc="0" normalizeH="0" baseline="0" noProof="0" dirty="0" err="1" smtClean="0">
                <a:ln>
                  <a:noFill/>
                </a:ln>
                <a:solidFill>
                  <a:srgbClr val="6699FF">
                    <a:lumMod val="75000"/>
                  </a:srgbClr>
                </a:solidFill>
                <a:effectLst/>
                <a:uLnTx/>
                <a:uFillTx/>
                <a:latin typeface="Arial"/>
                <a:ea typeface="+mn-ea"/>
                <a:cs typeface="+mn-cs"/>
              </a:rPr>
              <a:t>Committee</a:t>
            </a:r>
            <a:r>
              <a:rPr kumimoji="0" lang="it-IT" sz="1800" b="0" i="0" u="none" strike="noStrike" kern="0" cap="none" spc="0" normalizeH="0" baseline="0" noProof="0" dirty="0" smtClean="0">
                <a:ln>
                  <a:noFill/>
                </a:ln>
                <a:solidFill>
                  <a:srgbClr val="6699FF">
                    <a:lumMod val="75000"/>
                  </a:srgbClr>
                </a:solidFill>
                <a:effectLst/>
                <a:uLnTx/>
                <a:uFillTx/>
                <a:latin typeface="Arial"/>
                <a:ea typeface="+mn-ea"/>
                <a:cs typeface="+mn-cs"/>
              </a:rPr>
              <a:t> alle Country </a:t>
            </a:r>
            <a:r>
              <a:rPr kumimoji="0" lang="it-IT" sz="1800" b="0" i="0" u="none" strike="noStrike" kern="0" cap="none" spc="0" normalizeH="0" baseline="0" noProof="0" dirty="0" err="1" smtClean="0">
                <a:ln>
                  <a:noFill/>
                </a:ln>
                <a:solidFill>
                  <a:srgbClr val="6699FF">
                    <a:lumMod val="75000"/>
                  </a:srgbClr>
                </a:solidFill>
                <a:effectLst/>
                <a:uLnTx/>
                <a:uFillTx/>
                <a:latin typeface="Arial"/>
                <a:ea typeface="+mn-ea"/>
                <a:cs typeface="+mn-cs"/>
              </a:rPr>
              <a:t>Specific</a:t>
            </a:r>
            <a:r>
              <a:rPr kumimoji="0" lang="it-IT" sz="1800" b="0" i="0" u="none" strike="noStrike" kern="0" cap="none" spc="0" normalizeH="0" baseline="0" noProof="0" dirty="0" smtClean="0">
                <a:ln>
                  <a:noFill/>
                </a:ln>
                <a:solidFill>
                  <a:srgbClr val="6699FF">
                    <a:lumMod val="75000"/>
                  </a:srgbClr>
                </a:solidFill>
                <a:effectLst/>
                <a:uLnTx/>
                <a:uFillTx/>
                <a:latin typeface="Arial"/>
                <a:ea typeface="+mn-ea"/>
                <a:cs typeface="+mn-cs"/>
              </a:rPr>
              <a:t> </a:t>
            </a:r>
            <a:r>
              <a:rPr kumimoji="0" lang="it-IT" sz="1800" b="0" i="0" u="none" strike="noStrike" kern="0" cap="none" spc="0" normalizeH="0" baseline="0" noProof="0" dirty="0" err="1" smtClean="0">
                <a:ln>
                  <a:noFill/>
                </a:ln>
                <a:solidFill>
                  <a:srgbClr val="6699FF">
                    <a:lumMod val="75000"/>
                  </a:srgbClr>
                </a:solidFill>
                <a:effectLst/>
                <a:uLnTx/>
                <a:uFillTx/>
                <a:latin typeface="Arial"/>
                <a:ea typeface="+mn-ea"/>
                <a:cs typeface="+mn-cs"/>
              </a:rPr>
              <a:t>Recommendations</a:t>
            </a:r>
            <a:r>
              <a:rPr kumimoji="0" lang="it-IT" sz="1800" b="0" i="0" u="none" strike="noStrike" kern="0" cap="none" spc="0" normalizeH="0" baseline="0" noProof="0" dirty="0" smtClean="0">
                <a:ln>
                  <a:noFill/>
                </a:ln>
                <a:solidFill>
                  <a:srgbClr val="6699FF">
                    <a:lumMod val="75000"/>
                  </a:srgbClr>
                </a:solidFill>
                <a:effectLst/>
                <a:uLnTx/>
                <a:uFillTx/>
                <a:latin typeface="Arial"/>
                <a:ea typeface="+mn-ea"/>
                <a:cs typeface="+mn-cs"/>
              </a:rPr>
              <a:t> rivolte all’Italia</a:t>
            </a:r>
            <a:endParaRPr kumimoji="0" lang="it-IT" sz="1800" b="0" i="0" u="none" strike="noStrike" kern="0" cap="none" spc="0" normalizeH="0" baseline="0" noProof="0" dirty="0">
              <a:ln>
                <a:noFill/>
              </a:ln>
              <a:solidFill>
                <a:srgbClr val="6699FF">
                  <a:lumMod val="75000"/>
                </a:srgbClr>
              </a:solidFill>
              <a:effectLst/>
              <a:uLnTx/>
              <a:uFillTx/>
              <a:latin typeface="Arial"/>
              <a:ea typeface="+mn-ea"/>
              <a:cs typeface="+mn-cs"/>
            </a:endParaRPr>
          </a:p>
        </p:txBody>
      </p:sp>
    </p:spTree>
    <p:extLst>
      <p:ext uri="{BB962C8B-B14F-4D97-AF65-F5344CB8AC3E}">
        <p14:creationId xmlns:p14="http://schemas.microsoft.com/office/powerpoint/2010/main" val="42578641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1419602604"/>
              </p:ext>
            </p:extLst>
          </p:nvPr>
        </p:nvGraphicFramePr>
        <p:xfrm>
          <a:off x="121297" y="676719"/>
          <a:ext cx="11952514" cy="6106636"/>
        </p:xfrm>
        <a:graphic>
          <a:graphicData uri="http://schemas.openxmlformats.org/drawingml/2006/table">
            <a:tbl>
              <a:tblPr firstRow="1" firstCol="1" bandRow="1"/>
              <a:tblGrid>
                <a:gridCol w="7118692"/>
                <a:gridCol w="4833822"/>
              </a:tblGrid>
              <a:tr h="577975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r>
                        <a:rPr lang="it-IT" sz="1800" b="0" dirty="0" smtClean="0">
                          <a:solidFill>
                            <a:schemeClr val="accent5">
                              <a:lumMod val="75000"/>
                            </a:schemeClr>
                          </a:solidFill>
                          <a:effectLst/>
                        </a:rPr>
                        <a:t>Rafforzare </a:t>
                      </a:r>
                      <a:r>
                        <a:rPr lang="it-IT" sz="1800" b="0" dirty="0">
                          <a:solidFill>
                            <a:schemeClr val="accent5">
                              <a:lumMod val="75000"/>
                            </a:schemeClr>
                          </a:solidFill>
                          <a:effectLst/>
                        </a:rPr>
                        <a:t>le misure di bilancio per il 2014 alla luce dell'emergere di uno scarto rispetto ai requisiti del patto di stabilità e crescita, </a:t>
                      </a:r>
                      <a:r>
                        <a:rPr lang="it-IT" sz="1800" b="0" dirty="0" smtClean="0">
                          <a:solidFill>
                            <a:schemeClr val="accent5">
                              <a:lumMod val="75000"/>
                            </a:schemeClr>
                          </a:solidFill>
                          <a:effectLst/>
                        </a:rPr>
                        <a:t>in particolare alla </a:t>
                      </a:r>
                      <a:r>
                        <a:rPr lang="it-IT" sz="1800" b="0" dirty="0">
                          <a:solidFill>
                            <a:schemeClr val="accent5">
                              <a:lumMod val="75000"/>
                            </a:schemeClr>
                          </a:solidFill>
                          <a:effectLst/>
                        </a:rPr>
                        <a:t>regola della riduzione del debito, stando alle previsioni di primavera 2014 della Commissione ed </a:t>
                      </a:r>
                      <a:r>
                        <a:rPr lang="it-IT" sz="1800" b="0" dirty="0">
                          <a:solidFill>
                            <a:srgbClr val="00B0F0"/>
                          </a:solidFill>
                          <a:effectLst/>
                        </a:rPr>
                        <a:t>assicurando progressi verso il raggiungimento degli obiettivi di medio termine</a:t>
                      </a:r>
                      <a:r>
                        <a:rPr lang="it-IT" sz="1800" b="0" dirty="0">
                          <a:solidFill>
                            <a:schemeClr val="accent3">
                              <a:lumMod val="25000"/>
                            </a:schemeClr>
                          </a:solidFill>
                          <a:effectLst/>
                        </a:rPr>
                        <a:t>. </a:t>
                      </a:r>
                      <a:r>
                        <a:rPr lang="it-IT" sz="1800" b="0" dirty="0">
                          <a:solidFill>
                            <a:schemeClr val="accent5">
                              <a:lumMod val="75000"/>
                            </a:schemeClr>
                          </a:solidFill>
                          <a:effectLst/>
                        </a:rPr>
                        <a:t>Nel 2015, operare un sostanziale rafforzamento della strategia di bilancio al fine di garantire il rispetto del requisito di riduzione del debito </a:t>
                      </a:r>
                      <a:r>
                        <a:rPr lang="it-IT" sz="1800" b="0" dirty="0">
                          <a:solidFill>
                            <a:srgbClr val="00B0F0"/>
                          </a:solidFill>
                          <a:effectLst/>
                        </a:rPr>
                        <a:t>e così raggiungere gli obiettivi di medio termine</a:t>
                      </a:r>
                      <a:r>
                        <a:rPr lang="it-IT" sz="1800" b="0" dirty="0">
                          <a:solidFill>
                            <a:schemeClr val="accent5">
                              <a:lumMod val="75000"/>
                            </a:schemeClr>
                          </a:solidFill>
                          <a:effectLst/>
                        </a:rPr>
                        <a:t>. Inoltre assicurare un percorso sufficientemente adeguato di riduzione del debito pubblico; portare a compimento l'ambizioso piano di privatizzazioni; attuare un aggiustamento di bilancio favorevole alla crescita basato sui significativi risparmi annunciati che provengono da un miglioramento duraturo dell'efficienza e della qualità della spesa pubblica a tutti i livelli di governo, preservando la spesa atta a promuovere la crescita, ossia la spesa in ricerca e sviluppo, innovazione, istruzione e progetti di infrastrutture essenziali; garantire l'indipendenza e la piena operabilità dell'Ufficio parlamentare di bilancio il prima possibile ed entro settembre 2014, in tempo per la valutazione del documento programmatico di bilancio </a:t>
                      </a:r>
                      <a:r>
                        <a:rPr lang="it-IT" sz="1800" b="0" dirty="0" smtClean="0">
                          <a:solidFill>
                            <a:schemeClr val="accent5">
                              <a:lumMod val="75000"/>
                            </a:schemeClr>
                          </a:solidFill>
                          <a:effectLst/>
                        </a:rPr>
                        <a:t>2015.</a:t>
                      </a:r>
                      <a:endParaRPr lang="it-IT" sz="1800" b="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lnSpc>
                          <a:spcPct val="107000"/>
                        </a:lnSpc>
                        <a:spcAft>
                          <a:spcPts val="0"/>
                        </a:spcAft>
                      </a:pPr>
                      <a:r>
                        <a:rPr lang="it-IT" sz="2400" dirty="0" smtClean="0">
                          <a:solidFill>
                            <a:srgbClr val="C00000"/>
                          </a:solidFill>
                          <a:effectLst/>
                        </a:rPr>
                        <a:t>Finanze pubbliche</a:t>
                      </a:r>
                    </a:p>
                    <a:p>
                      <a:pPr algn="ctr">
                        <a:lnSpc>
                          <a:spcPct val="107000"/>
                        </a:lnSpc>
                        <a:spcAft>
                          <a:spcPts val="0"/>
                        </a:spcAft>
                      </a:pPr>
                      <a:endParaRPr lang="it-IT" sz="1000" dirty="0">
                        <a:solidFill>
                          <a:srgbClr val="C00000"/>
                        </a:solidFill>
                        <a:effectLst/>
                      </a:endParaRPr>
                    </a:p>
                    <a:p>
                      <a:pPr marL="108000" lvl="0" indent="-108000" algn="l">
                        <a:lnSpc>
                          <a:spcPct val="100000"/>
                        </a:lnSpc>
                        <a:spcAft>
                          <a:spcPts val="0"/>
                        </a:spcAft>
                        <a:buSzPct val="100000"/>
                        <a:buFont typeface="Arial" panose="020B0604020202020204" pitchFamily="34" charset="0"/>
                        <a:buChar char="•"/>
                      </a:pPr>
                      <a:r>
                        <a:rPr lang="it-IT" sz="2400" dirty="0">
                          <a:solidFill>
                            <a:srgbClr val="C00000"/>
                          </a:solidFill>
                          <a:effectLst/>
                        </a:rPr>
                        <a:t>riduzione del debito pubblico verso pareggio di </a:t>
                      </a:r>
                      <a:r>
                        <a:rPr lang="it-IT" sz="2400" dirty="0" smtClean="0">
                          <a:solidFill>
                            <a:srgbClr val="C00000"/>
                          </a:solidFill>
                          <a:effectLst/>
                        </a:rPr>
                        <a:t>bilancio;</a:t>
                      </a:r>
                      <a:endParaRPr lang="it-IT" sz="1000" dirty="0" smtClean="0">
                        <a:solidFill>
                          <a:srgbClr val="C00000"/>
                        </a:solidFill>
                        <a:effectLst/>
                      </a:endParaRPr>
                    </a:p>
                    <a:p>
                      <a:pPr marL="108000" lvl="0" indent="-108000" algn="l">
                        <a:lnSpc>
                          <a:spcPct val="100000"/>
                        </a:lnSpc>
                        <a:spcAft>
                          <a:spcPts val="0"/>
                        </a:spcAft>
                        <a:buSzPct val="100000"/>
                        <a:buFont typeface="Arial" panose="020B0604020202020204" pitchFamily="34" charset="0"/>
                        <a:buChar char="•"/>
                      </a:pPr>
                      <a:r>
                        <a:rPr lang="it-IT" sz="2400" dirty="0" smtClean="0">
                          <a:solidFill>
                            <a:srgbClr val="C00000"/>
                          </a:solidFill>
                          <a:effectLst/>
                        </a:rPr>
                        <a:t>privatizzazioni;</a:t>
                      </a:r>
                      <a:endParaRPr lang="it-IT" sz="1000" dirty="0" smtClean="0">
                        <a:solidFill>
                          <a:srgbClr val="C00000"/>
                        </a:solidFill>
                        <a:effectLst/>
                      </a:endParaRPr>
                    </a:p>
                    <a:p>
                      <a:pPr marL="108000" lvl="0" indent="-108000" algn="l">
                        <a:lnSpc>
                          <a:spcPct val="100000"/>
                        </a:lnSpc>
                        <a:spcAft>
                          <a:spcPts val="0"/>
                        </a:spcAft>
                        <a:buSzPct val="100000"/>
                        <a:buFont typeface="Arial" panose="020B0604020202020204" pitchFamily="34" charset="0"/>
                        <a:buChar char="•"/>
                      </a:pPr>
                      <a:r>
                        <a:rPr lang="it-IT" sz="2400" dirty="0" smtClean="0">
                          <a:solidFill>
                            <a:srgbClr val="C00000"/>
                          </a:solidFill>
                          <a:effectLst/>
                        </a:rPr>
                        <a:t>efficienza </a:t>
                      </a:r>
                      <a:r>
                        <a:rPr lang="it-IT" sz="2400" dirty="0">
                          <a:solidFill>
                            <a:srgbClr val="C00000"/>
                          </a:solidFill>
                          <a:effectLst/>
                        </a:rPr>
                        <a:t>e miglioramento spesa pubblica (</a:t>
                      </a:r>
                      <a:r>
                        <a:rPr lang="it-IT" sz="2400" dirty="0" smtClean="0">
                          <a:solidFill>
                            <a:srgbClr val="C00000"/>
                          </a:solidFill>
                          <a:effectLst/>
                        </a:rPr>
                        <a:t>preservando </a:t>
                      </a:r>
                      <a:r>
                        <a:rPr lang="it-IT" sz="2400" dirty="0">
                          <a:solidFill>
                            <a:srgbClr val="C00000"/>
                          </a:solidFill>
                          <a:effectLst/>
                        </a:rPr>
                        <a:t>spesa in ricerca, innovazione, istruzione, infrastrutture</a:t>
                      </a:r>
                      <a:r>
                        <a:rPr lang="it-IT" sz="2400" dirty="0" smtClean="0">
                          <a:solidFill>
                            <a:srgbClr val="C00000"/>
                          </a:solidFill>
                          <a:effectLst/>
                        </a:rPr>
                        <a:t>).</a:t>
                      </a:r>
                    </a:p>
                    <a:p>
                      <a:pPr marL="108000" lvl="0" indent="-108000" algn="l">
                        <a:lnSpc>
                          <a:spcPct val="100000"/>
                        </a:lnSpc>
                        <a:spcAft>
                          <a:spcPts val="0"/>
                        </a:spcAft>
                        <a:buSzPct val="100000"/>
                        <a:buFont typeface="Arial" panose="020B0604020202020204" pitchFamily="34" charset="0"/>
                        <a:buChar char="•"/>
                      </a:pPr>
                      <a:endParaRPr lang="it-IT" sz="240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gn="r">
                        <a:lnSpc>
                          <a:spcPct val="100000"/>
                        </a:lnSpc>
                        <a:spcAft>
                          <a:spcPts val="0"/>
                        </a:spcAft>
                        <a:buSzPct val="100000"/>
                        <a:buFont typeface="Arial" panose="020B0604020202020204" pitchFamily="34" charset="0"/>
                        <a:buNone/>
                      </a:pPr>
                      <a:endParaRPr lang="it-IT" sz="2400" dirty="0" smtClean="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gn="r">
                        <a:lnSpc>
                          <a:spcPct val="100000"/>
                        </a:lnSpc>
                        <a:spcAft>
                          <a:spcPts val="0"/>
                        </a:spcAft>
                        <a:buSzPct val="100000"/>
                        <a:buFont typeface="Arial" panose="020B0604020202020204" pitchFamily="34" charset="0"/>
                        <a:buNone/>
                      </a:pPr>
                      <a:endParaRPr lang="it-IT" sz="1800" dirty="0" smtClean="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gn="r">
                        <a:lnSpc>
                          <a:spcPct val="100000"/>
                        </a:lnSpc>
                        <a:spcAft>
                          <a:spcPts val="0"/>
                        </a:spcAft>
                        <a:buSzPct val="100000"/>
                        <a:buFont typeface="Arial" panose="020B0604020202020204" pitchFamily="34" charset="0"/>
                        <a:buNone/>
                      </a:pPr>
                      <a:endParaRPr lang="it-IT" sz="1800" dirty="0" smtClean="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gn="r">
                        <a:lnSpc>
                          <a:spcPct val="100000"/>
                        </a:lnSpc>
                        <a:spcAft>
                          <a:spcPts val="0"/>
                        </a:spcAft>
                        <a:buSzPct val="100000"/>
                        <a:buFont typeface="Arial" panose="020B0604020202020204" pitchFamily="34" charset="0"/>
                        <a:buNone/>
                      </a:pPr>
                      <a:endParaRPr lang="it-IT" sz="1800" dirty="0" smtClean="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gn="r">
                        <a:lnSpc>
                          <a:spcPct val="100000"/>
                        </a:lnSpc>
                        <a:spcAft>
                          <a:spcPts val="0"/>
                        </a:spcAft>
                        <a:buSzPct val="100000"/>
                        <a:buFont typeface="Arial" panose="020B0604020202020204" pitchFamily="34" charset="0"/>
                        <a:buNone/>
                      </a:pPr>
                      <a:endParaRPr lang="it-IT" sz="1800" dirty="0" smtClean="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gn="r">
                        <a:lnSpc>
                          <a:spcPct val="100000"/>
                        </a:lnSpc>
                        <a:spcAft>
                          <a:spcPts val="0"/>
                        </a:spcAft>
                        <a:buSzPct val="100000"/>
                        <a:buFont typeface="Arial" panose="020B0604020202020204" pitchFamily="34" charset="0"/>
                        <a:buNone/>
                      </a:pPr>
                      <a:endParaRPr lang="it-IT" sz="1800" dirty="0" smtClean="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gn="r">
                        <a:lnSpc>
                          <a:spcPct val="100000"/>
                        </a:lnSpc>
                        <a:spcAft>
                          <a:spcPts val="0"/>
                        </a:spcAft>
                        <a:buSzPct val="100000"/>
                        <a:buFont typeface="Arial" panose="020B0604020202020204" pitchFamily="34" charset="0"/>
                        <a:buNone/>
                      </a:pPr>
                      <a:endParaRPr lang="it-IT" sz="1800" dirty="0" smtClean="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gn="r">
                        <a:lnSpc>
                          <a:spcPct val="100000"/>
                        </a:lnSpc>
                        <a:spcAft>
                          <a:spcPts val="0"/>
                        </a:spcAft>
                        <a:buSzPct val="100000"/>
                        <a:buFont typeface="Arial" panose="020B0604020202020204" pitchFamily="34" charset="0"/>
                        <a:buNone/>
                      </a:pPr>
                      <a:r>
                        <a:rPr lang="it-IT" sz="1800" dirty="0" smtClean="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rPr>
                        <a:t>*</a:t>
                      </a:r>
                      <a:r>
                        <a:rPr lang="it-IT" sz="1800" i="1" dirty="0" err="1" smtClean="0">
                          <a:solidFill>
                            <a:schemeClr val="accent5">
                              <a:lumMod val="75000"/>
                            </a:schemeClr>
                          </a:solidFill>
                          <a:effectLst/>
                          <a:latin typeface="+mn-lt"/>
                          <a:ea typeface="Calibri" panose="020F0502020204030204" pitchFamily="34" charset="0"/>
                          <a:cs typeface="Times New Roman" panose="02020603050405020304" pitchFamily="18" charset="0"/>
                        </a:rPr>
                        <a:t>cfr</a:t>
                      </a:r>
                      <a:r>
                        <a:rPr lang="it-IT" sz="1800" i="1" dirty="0" smtClean="0">
                          <a:solidFill>
                            <a:schemeClr val="accent5">
                              <a:lumMod val="75000"/>
                            </a:schemeClr>
                          </a:solidFill>
                          <a:effectLst/>
                          <a:latin typeface="+mn-lt"/>
                          <a:ea typeface="Calibri" panose="020F0502020204030204" pitchFamily="34" charset="0"/>
                          <a:cs typeface="Times New Roman" panose="02020603050405020304" pitchFamily="18" charset="0"/>
                        </a:rPr>
                        <a:t> </a:t>
                      </a:r>
                      <a:r>
                        <a:rPr lang="it-IT" sz="1800" i="1" dirty="0" err="1" smtClean="0">
                          <a:solidFill>
                            <a:schemeClr val="accent5">
                              <a:lumMod val="75000"/>
                            </a:schemeClr>
                          </a:solidFill>
                          <a:effectLst/>
                          <a:latin typeface="+mn-lt"/>
                          <a:ea typeface="Calibri" panose="020F0502020204030204" pitchFamily="34" charset="0"/>
                          <a:cs typeface="Times New Roman" panose="02020603050405020304" pitchFamily="18" charset="0"/>
                        </a:rPr>
                        <a:t>consideranda</a:t>
                      </a:r>
                      <a:r>
                        <a:rPr lang="it-IT" sz="1800" i="1" dirty="0" smtClean="0">
                          <a:solidFill>
                            <a:schemeClr val="accent5">
                              <a:lumMod val="75000"/>
                            </a:schemeClr>
                          </a:solidFill>
                          <a:effectLst/>
                          <a:latin typeface="+mn-lt"/>
                          <a:ea typeface="Calibri" panose="020F0502020204030204" pitchFamily="34" charset="0"/>
                          <a:cs typeface="Times New Roman" panose="02020603050405020304" pitchFamily="18" charset="0"/>
                        </a:rPr>
                        <a:t> 9 </a:t>
                      </a:r>
                      <a:endParaRPr lang="it-IT" sz="1800" i="1" dirty="0">
                        <a:solidFill>
                          <a:schemeClr val="accent5">
                            <a:lumMod val="75000"/>
                          </a:schemeClr>
                        </a:solidFill>
                        <a:effectLst/>
                        <a:latin typeface="+mn-lt"/>
                        <a:ea typeface="Calibri" panose="020F0502020204030204" pitchFamily="34" charset="0"/>
                        <a:cs typeface="Times New Roman" panose="02020603050405020304" pitchFamily="18" charset="0"/>
                      </a:endParaRPr>
                    </a:p>
                  </a:txBody>
                  <a:tcPr marL="57501" marR="5750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326885">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endParaRPr lang="it-IT" sz="800"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lvl="0" indent="0" algn="l">
                        <a:lnSpc>
                          <a:spcPct val="107000"/>
                        </a:lnSpc>
                        <a:spcAft>
                          <a:spcPts val="0"/>
                        </a:spcAft>
                        <a:buFont typeface="Symbol" panose="05050102010706020507" pitchFamily="18" charset="2"/>
                        <a:buNone/>
                      </a:pPr>
                      <a:endParaRPr lang="it-IT" sz="2000"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3" name="Titolo 1"/>
          <p:cNvSpPr txBox="1">
            <a:spLocks/>
          </p:cNvSpPr>
          <p:nvPr/>
        </p:nvSpPr>
        <p:spPr bwMode="auto">
          <a:xfrm>
            <a:off x="1167363" y="150834"/>
            <a:ext cx="9448800" cy="46497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sz="2400" b="1">
                <a:solidFill>
                  <a:srgbClr val="00235A"/>
                </a:solidFill>
                <a:latin typeface="+mj-lt"/>
                <a:ea typeface="+mj-ea"/>
                <a:cs typeface="+mj-cs"/>
              </a:defRPr>
            </a:lvl1pPr>
            <a:lvl2pPr algn="l" rtl="0" eaLnBrk="0" fontAlgn="base" hangingPunct="0">
              <a:lnSpc>
                <a:spcPct val="70000"/>
              </a:lnSpc>
              <a:spcBef>
                <a:spcPct val="0"/>
              </a:spcBef>
              <a:spcAft>
                <a:spcPct val="0"/>
              </a:spcAft>
              <a:defRPr sz="2400" b="1">
                <a:solidFill>
                  <a:srgbClr val="00235A"/>
                </a:solidFill>
                <a:latin typeface="Arial" charset="0"/>
              </a:defRPr>
            </a:lvl2pPr>
            <a:lvl3pPr algn="l" rtl="0" eaLnBrk="0" fontAlgn="base" hangingPunct="0">
              <a:lnSpc>
                <a:spcPct val="70000"/>
              </a:lnSpc>
              <a:spcBef>
                <a:spcPct val="0"/>
              </a:spcBef>
              <a:spcAft>
                <a:spcPct val="0"/>
              </a:spcAft>
              <a:defRPr sz="2400" b="1">
                <a:solidFill>
                  <a:srgbClr val="00235A"/>
                </a:solidFill>
                <a:latin typeface="Arial" charset="0"/>
              </a:defRPr>
            </a:lvl3pPr>
            <a:lvl4pPr algn="l" rtl="0" eaLnBrk="0" fontAlgn="base" hangingPunct="0">
              <a:lnSpc>
                <a:spcPct val="70000"/>
              </a:lnSpc>
              <a:spcBef>
                <a:spcPct val="0"/>
              </a:spcBef>
              <a:spcAft>
                <a:spcPct val="0"/>
              </a:spcAft>
              <a:defRPr sz="2400" b="1">
                <a:solidFill>
                  <a:srgbClr val="00235A"/>
                </a:solidFill>
                <a:latin typeface="Arial" charset="0"/>
              </a:defRPr>
            </a:lvl4pPr>
            <a:lvl5pPr algn="l" rtl="0" eaLnBrk="0" fontAlgn="base" hangingPunct="0">
              <a:lnSpc>
                <a:spcPct val="70000"/>
              </a:lnSpc>
              <a:spcBef>
                <a:spcPct val="0"/>
              </a:spcBef>
              <a:spcAft>
                <a:spcPct val="0"/>
              </a:spcAft>
              <a:defRPr sz="2400" b="1">
                <a:solidFill>
                  <a:srgbClr val="00235A"/>
                </a:solidFill>
                <a:latin typeface="Arial" charset="0"/>
              </a:defRPr>
            </a:lvl5pPr>
            <a:lvl6pPr marL="457200" algn="l" rtl="0" fontAlgn="base">
              <a:lnSpc>
                <a:spcPct val="70000"/>
              </a:lnSpc>
              <a:spcBef>
                <a:spcPct val="0"/>
              </a:spcBef>
              <a:spcAft>
                <a:spcPct val="0"/>
              </a:spcAft>
              <a:defRPr sz="2400" b="1">
                <a:solidFill>
                  <a:srgbClr val="00235A"/>
                </a:solidFill>
                <a:latin typeface="Arial" charset="0"/>
              </a:defRPr>
            </a:lvl6pPr>
            <a:lvl7pPr marL="914400" algn="l" rtl="0" fontAlgn="base">
              <a:lnSpc>
                <a:spcPct val="70000"/>
              </a:lnSpc>
              <a:spcBef>
                <a:spcPct val="0"/>
              </a:spcBef>
              <a:spcAft>
                <a:spcPct val="0"/>
              </a:spcAft>
              <a:defRPr sz="2400" b="1">
                <a:solidFill>
                  <a:srgbClr val="00235A"/>
                </a:solidFill>
                <a:latin typeface="Arial" charset="0"/>
              </a:defRPr>
            </a:lvl7pPr>
            <a:lvl8pPr marL="1371600" algn="l" rtl="0" fontAlgn="base">
              <a:lnSpc>
                <a:spcPct val="70000"/>
              </a:lnSpc>
              <a:spcBef>
                <a:spcPct val="0"/>
              </a:spcBef>
              <a:spcAft>
                <a:spcPct val="0"/>
              </a:spcAft>
              <a:defRPr sz="2400" b="1">
                <a:solidFill>
                  <a:srgbClr val="00235A"/>
                </a:solidFill>
                <a:latin typeface="Arial" charset="0"/>
              </a:defRPr>
            </a:lvl8pPr>
            <a:lvl9pPr marL="1828800" algn="l" rtl="0" fontAlgn="base">
              <a:lnSpc>
                <a:spcPct val="70000"/>
              </a:lnSpc>
              <a:spcBef>
                <a:spcPct val="0"/>
              </a:spcBef>
              <a:spcAft>
                <a:spcPct val="0"/>
              </a:spcAft>
              <a:defRPr sz="2400" b="1">
                <a:solidFill>
                  <a:srgbClr val="00235A"/>
                </a:solidFill>
                <a:latin typeface="Arial" charset="0"/>
              </a:defRPr>
            </a:lvl9pPr>
          </a:lstStyle>
          <a:p>
            <a:pPr marL="0" marR="0" lvl="0" indent="0" algn="ctr" defTabSz="914400" rtl="0" eaLnBrk="0" fontAlgn="base" latinLnBrk="0" hangingPunct="0">
              <a:lnSpc>
                <a:spcPct val="70000"/>
              </a:lnSpc>
              <a:spcBef>
                <a:spcPct val="0"/>
              </a:spcBef>
              <a:spcAft>
                <a:spcPct val="0"/>
              </a:spcAft>
              <a:buClrTx/>
              <a:buSzTx/>
              <a:buFontTx/>
              <a:buNone/>
              <a:tabLst/>
              <a:defRPr/>
            </a:pPr>
            <a:r>
              <a:rPr kumimoji="0" lang="it-IT" sz="2800" b="1" i="0" u="none" strike="noStrike" kern="0" cap="none" spc="0" normalizeH="0" baseline="0" noProof="0" dirty="0" smtClean="0">
                <a:ln>
                  <a:noFill/>
                </a:ln>
                <a:solidFill>
                  <a:srgbClr val="FE9E0C"/>
                </a:solidFill>
                <a:effectLst/>
                <a:uLnTx/>
                <a:uFillTx/>
                <a:latin typeface="Arial"/>
                <a:ea typeface="+mj-ea"/>
                <a:cs typeface="+mj-cs"/>
              </a:rPr>
              <a:t>Raccomandazione (CSR) 1*</a:t>
            </a:r>
            <a:endParaRPr kumimoji="0" lang="it-IT" sz="2800" b="1" i="0" u="none" strike="noStrike" kern="0" cap="none" spc="0" normalizeH="0" baseline="0" noProof="0" dirty="0">
              <a:ln>
                <a:noFill/>
              </a:ln>
              <a:solidFill>
                <a:srgbClr val="00235A"/>
              </a:solidFill>
              <a:effectLst/>
              <a:uLnTx/>
              <a:uFillTx/>
              <a:latin typeface="Arial"/>
              <a:ea typeface="+mj-ea"/>
              <a:cs typeface="+mj-cs"/>
            </a:endParaRPr>
          </a:p>
        </p:txBody>
      </p:sp>
    </p:spTree>
    <p:extLst>
      <p:ext uri="{BB962C8B-B14F-4D97-AF65-F5344CB8AC3E}">
        <p14:creationId xmlns:p14="http://schemas.microsoft.com/office/powerpoint/2010/main" val="3971528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2168555977"/>
              </p:ext>
            </p:extLst>
          </p:nvPr>
        </p:nvGraphicFramePr>
        <p:xfrm>
          <a:off x="83976" y="625154"/>
          <a:ext cx="12008497" cy="6196081"/>
        </p:xfrm>
        <a:graphic>
          <a:graphicData uri="http://schemas.openxmlformats.org/drawingml/2006/table">
            <a:tbl>
              <a:tblPr firstRow="1" firstCol="1" bandRow="1"/>
              <a:tblGrid>
                <a:gridCol w="7337828"/>
                <a:gridCol w="4670669"/>
              </a:tblGrid>
              <a:tr h="5764078">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r>
                        <a:rPr lang="it-IT" sz="1800" b="0" dirty="0" smtClean="0">
                          <a:solidFill>
                            <a:schemeClr val="accent5">
                              <a:lumMod val="75000"/>
                            </a:schemeClr>
                          </a:solidFill>
                          <a:effectLst/>
                        </a:rPr>
                        <a:t>Trasferire ulteriormente il carico fiscale dai fattori produttivi ai consumi, ai beni immobili e all'ambiente, nel rispetto degli obiettivi di bilancio; a tal fine, valutare l'efficacia della recente riduzione del cuneo fiscale assicurandone il finanziamento per il 2015, riesaminare la portata delle agevolazioni fiscali dirette e allargare la base imponibile, soprattutto sui consumi</a:t>
                      </a:r>
                      <a:r>
                        <a:rPr lang="it-IT" sz="1800" b="0" dirty="0" smtClean="0">
                          <a:solidFill>
                            <a:schemeClr val="accent3">
                              <a:lumMod val="25000"/>
                            </a:schemeClr>
                          </a:solidFill>
                          <a:effectLst/>
                        </a:rPr>
                        <a:t>. </a:t>
                      </a:r>
                      <a:r>
                        <a:rPr lang="it-IT" sz="1800" b="0" strike="sngStrike" dirty="0" smtClean="0">
                          <a:solidFill>
                            <a:schemeClr val="accent5">
                              <a:lumMod val="75000"/>
                            </a:schemeClr>
                          </a:solidFill>
                          <a:effectLst/>
                        </a:rPr>
                        <a:t>vagliare l'adeguamento delle accise sul diesel a quelle sulla benzina e la loro indicizzazione legata all'inflazione,</a:t>
                      </a:r>
                      <a:r>
                        <a:rPr lang="it-IT" sz="1800" b="0" strike="noStrike" dirty="0" smtClean="0">
                          <a:solidFill>
                            <a:schemeClr val="accent3">
                              <a:lumMod val="25000"/>
                            </a:schemeClr>
                          </a:solidFill>
                          <a:effectLst/>
                        </a:rPr>
                        <a:t> </a:t>
                      </a:r>
                      <a:r>
                        <a:rPr lang="it-IT" sz="1800" b="0" dirty="0" smtClean="0">
                          <a:solidFill>
                            <a:srgbClr val="00B0F0"/>
                          </a:solidFill>
                          <a:effectLst/>
                        </a:rPr>
                        <a:t>Assicurare una tassazione ambientale più efficace includendo le accise</a:t>
                      </a:r>
                      <a:r>
                        <a:rPr lang="it-IT" sz="1800" b="0" dirty="0" smtClean="0">
                          <a:solidFill>
                            <a:schemeClr val="accent3">
                              <a:lumMod val="25000"/>
                            </a:schemeClr>
                          </a:solidFill>
                          <a:effectLst/>
                        </a:rPr>
                        <a:t>, </a:t>
                      </a:r>
                      <a:r>
                        <a:rPr lang="it-IT" sz="1800" b="0" dirty="0" smtClean="0">
                          <a:solidFill>
                            <a:schemeClr val="accent5">
                              <a:lumMod val="75000"/>
                            </a:schemeClr>
                          </a:solidFill>
                          <a:effectLst/>
                        </a:rPr>
                        <a:t>eliminando le sovvenzioni dannose per l'ambiente. Attuare la legge delega di riforma fiscale entro marzo 2015, in particolare approvando i decreti che riformano il sistema catastale onde garantire l'efficacia della riforma sulla tassazione dei beni immobili. Sviluppare ulteriormente il rispetto degli obblighi tributari, rafforzando la prevedibilità del fisco, semplificando le procedure, migliorando il recupero dei debiti fiscali e modernizzando l'amministrazione fiscale. Perseverare nella lotta all'evasione fiscale e adottare misure aggiuntive per contrastare l'economia sommersa e il lavoro irregolare.</a:t>
                      </a: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lnSpc>
                          <a:spcPct val="107000"/>
                        </a:lnSpc>
                        <a:spcAft>
                          <a:spcPts val="0"/>
                        </a:spcAft>
                      </a:pPr>
                      <a:r>
                        <a:rPr lang="it-IT" sz="2400" dirty="0" smtClean="0">
                          <a:solidFill>
                            <a:srgbClr val="C00000"/>
                          </a:solidFill>
                          <a:effectLst/>
                        </a:rPr>
                        <a:t>Politiche fiscali</a:t>
                      </a:r>
                    </a:p>
                    <a:p>
                      <a:pPr algn="l">
                        <a:lnSpc>
                          <a:spcPct val="107000"/>
                        </a:lnSpc>
                        <a:spcAft>
                          <a:spcPts val="0"/>
                        </a:spcAft>
                      </a:pPr>
                      <a:endParaRPr lang="it-IT" sz="1000" dirty="0" smtClean="0">
                        <a:solidFill>
                          <a:srgbClr val="C00000"/>
                        </a:solidFill>
                        <a:effectLst/>
                      </a:endParaRP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alleggerire pressione fiscale e spostare il carico verso consumi, beni immobili e ambiente;</a:t>
                      </a:r>
                      <a:endParaRPr lang="it-IT" sz="1000" dirty="0" smtClean="0">
                        <a:solidFill>
                          <a:srgbClr val="C00000"/>
                        </a:solidFill>
                        <a:effectLst/>
                      </a:endParaRP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revisione del catasto;</a:t>
                      </a:r>
                      <a:endParaRPr lang="it-IT" sz="1000" dirty="0" smtClean="0">
                        <a:solidFill>
                          <a:srgbClr val="C00000"/>
                        </a:solidFill>
                        <a:effectLst/>
                      </a:endParaRP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lotta evasione fiscale, economia sommersa e lavoro irregolare.</a:t>
                      </a:r>
                    </a:p>
                    <a:p>
                      <a:pPr marL="108000" indent="-108000" algn="l">
                        <a:lnSpc>
                          <a:spcPct val="100000"/>
                        </a:lnSpc>
                        <a:spcAft>
                          <a:spcPts val="0"/>
                        </a:spcAft>
                        <a:buFont typeface="Arial" panose="020B0604020202020204" pitchFamily="34" charset="0"/>
                        <a:buChar char="•"/>
                      </a:pPr>
                      <a:endParaRPr lang="it-IT" sz="2400" dirty="0" smtClean="0">
                        <a:solidFill>
                          <a:srgbClr val="C00000"/>
                        </a:solidFill>
                        <a:effectLst/>
                      </a:endParaRPr>
                    </a:p>
                    <a:p>
                      <a:pPr marL="108000" indent="-108000" algn="l">
                        <a:lnSpc>
                          <a:spcPct val="100000"/>
                        </a:lnSpc>
                        <a:spcAft>
                          <a:spcPts val="0"/>
                        </a:spcAft>
                        <a:buFont typeface="Arial" panose="020B0604020202020204" pitchFamily="34" charset="0"/>
                        <a:buChar char="•"/>
                      </a:pPr>
                      <a:endParaRPr lang="it-IT" sz="2400" dirty="0" smtClean="0">
                        <a:solidFill>
                          <a:srgbClr val="C00000"/>
                        </a:solidFill>
                        <a:effectLst/>
                      </a:endParaRPr>
                    </a:p>
                    <a:p>
                      <a:pPr marL="0" indent="0" algn="r">
                        <a:lnSpc>
                          <a:spcPct val="100000"/>
                        </a:lnSpc>
                        <a:spcAft>
                          <a:spcPts val="0"/>
                        </a:spcAft>
                        <a:buFont typeface="Arial" panose="020B0604020202020204" pitchFamily="34" charset="0"/>
                        <a:buNone/>
                      </a:pPr>
                      <a:endParaRPr lang="it-IT" sz="1800" dirty="0" smtClean="0">
                        <a:solidFill>
                          <a:schemeClr val="accent3">
                            <a:lumMod val="25000"/>
                          </a:schemeClr>
                        </a:solidFill>
                        <a:effectLst/>
                      </a:endParaRPr>
                    </a:p>
                    <a:p>
                      <a:pPr marL="0" indent="0" algn="r">
                        <a:lnSpc>
                          <a:spcPct val="100000"/>
                        </a:lnSpc>
                        <a:spcAft>
                          <a:spcPts val="0"/>
                        </a:spcAft>
                        <a:buFont typeface="Arial" panose="020B0604020202020204" pitchFamily="34" charset="0"/>
                        <a:buNone/>
                      </a:pPr>
                      <a:endParaRPr lang="it-IT" sz="1800" dirty="0" smtClean="0">
                        <a:solidFill>
                          <a:schemeClr val="accent3">
                            <a:lumMod val="25000"/>
                          </a:schemeClr>
                        </a:solidFill>
                        <a:effectLst/>
                      </a:endParaRPr>
                    </a:p>
                    <a:p>
                      <a:pPr marL="0" indent="0" algn="r">
                        <a:lnSpc>
                          <a:spcPct val="100000"/>
                        </a:lnSpc>
                        <a:spcAft>
                          <a:spcPts val="0"/>
                        </a:spcAft>
                        <a:buFont typeface="Arial" panose="020B0604020202020204" pitchFamily="34" charset="0"/>
                        <a:buNone/>
                      </a:pPr>
                      <a:endParaRPr lang="it-IT" sz="1800" dirty="0" smtClean="0">
                        <a:solidFill>
                          <a:schemeClr val="accent3">
                            <a:lumMod val="25000"/>
                          </a:schemeClr>
                        </a:solidFill>
                        <a:effectLst/>
                      </a:endParaRPr>
                    </a:p>
                    <a:p>
                      <a:pPr marL="0" indent="0" algn="r">
                        <a:lnSpc>
                          <a:spcPct val="100000"/>
                        </a:lnSpc>
                        <a:spcAft>
                          <a:spcPts val="0"/>
                        </a:spcAft>
                        <a:buFont typeface="Arial" panose="020B0604020202020204" pitchFamily="34" charset="0"/>
                        <a:buNone/>
                      </a:pPr>
                      <a:endParaRPr lang="it-IT" sz="1800" dirty="0" smtClean="0">
                        <a:solidFill>
                          <a:schemeClr val="accent3">
                            <a:lumMod val="25000"/>
                          </a:schemeClr>
                        </a:solidFill>
                        <a:effectLst/>
                      </a:endParaRPr>
                    </a:p>
                    <a:p>
                      <a:pPr marL="0" indent="0" algn="r">
                        <a:lnSpc>
                          <a:spcPct val="100000"/>
                        </a:lnSpc>
                        <a:spcAft>
                          <a:spcPts val="0"/>
                        </a:spcAft>
                        <a:buFont typeface="Arial" panose="020B0604020202020204" pitchFamily="34" charset="0"/>
                        <a:buNone/>
                      </a:pPr>
                      <a:endParaRPr lang="it-IT" sz="1800" dirty="0" smtClean="0">
                        <a:solidFill>
                          <a:schemeClr val="accent3">
                            <a:lumMod val="25000"/>
                          </a:schemeClr>
                        </a:solidFill>
                        <a:effectLst/>
                      </a:endParaRPr>
                    </a:p>
                    <a:p>
                      <a:pPr marL="0" indent="0" algn="r">
                        <a:lnSpc>
                          <a:spcPct val="100000"/>
                        </a:lnSpc>
                        <a:spcAft>
                          <a:spcPts val="0"/>
                        </a:spcAft>
                        <a:buFont typeface="Arial" panose="020B0604020202020204" pitchFamily="34" charset="0"/>
                        <a:buNone/>
                      </a:pPr>
                      <a:r>
                        <a:rPr lang="it-IT" sz="1800" dirty="0" smtClean="0">
                          <a:solidFill>
                            <a:schemeClr val="accent5">
                              <a:lumMod val="75000"/>
                            </a:schemeClr>
                          </a:solidFill>
                          <a:effectLst/>
                        </a:rPr>
                        <a:t>*</a:t>
                      </a:r>
                      <a:r>
                        <a:rPr lang="it-IT" sz="1800" i="1" dirty="0" err="1" smtClean="0">
                          <a:solidFill>
                            <a:schemeClr val="accent5">
                              <a:lumMod val="75000"/>
                            </a:schemeClr>
                          </a:solidFill>
                          <a:effectLst/>
                        </a:rPr>
                        <a:t>cfr</a:t>
                      </a:r>
                      <a:r>
                        <a:rPr lang="it-IT" sz="1800" i="1" dirty="0" smtClean="0">
                          <a:solidFill>
                            <a:schemeClr val="accent5">
                              <a:lumMod val="75000"/>
                            </a:schemeClr>
                          </a:solidFill>
                          <a:effectLst/>
                        </a:rPr>
                        <a:t> </a:t>
                      </a:r>
                      <a:r>
                        <a:rPr lang="it-IT" sz="1800" i="1" dirty="0" err="1" smtClean="0">
                          <a:solidFill>
                            <a:schemeClr val="accent5">
                              <a:lumMod val="75000"/>
                            </a:schemeClr>
                          </a:solidFill>
                          <a:effectLst/>
                        </a:rPr>
                        <a:t>consideranda</a:t>
                      </a:r>
                      <a:r>
                        <a:rPr lang="it-IT" sz="1800" i="1" dirty="0" smtClean="0">
                          <a:solidFill>
                            <a:schemeClr val="accent5">
                              <a:lumMod val="75000"/>
                            </a:schemeClr>
                          </a:solidFill>
                          <a:effectLst/>
                        </a:rPr>
                        <a:t> 10 </a:t>
                      </a: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338142">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endParaRPr lang="it-IT" sz="800"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lvl="0" indent="0" algn="l">
                        <a:lnSpc>
                          <a:spcPct val="107000"/>
                        </a:lnSpc>
                        <a:spcAft>
                          <a:spcPts val="0"/>
                        </a:spcAft>
                        <a:buFont typeface="Symbol" panose="05050102010706020507" pitchFamily="18" charset="2"/>
                        <a:buNone/>
                      </a:pPr>
                      <a:endParaRPr lang="it-IT" sz="2000"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3" name="Titolo 1"/>
          <p:cNvSpPr txBox="1">
            <a:spLocks/>
          </p:cNvSpPr>
          <p:nvPr/>
        </p:nvSpPr>
        <p:spPr bwMode="auto">
          <a:xfrm>
            <a:off x="1270000" y="216156"/>
            <a:ext cx="9448800" cy="46497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sz="2400" b="1">
                <a:solidFill>
                  <a:srgbClr val="00235A"/>
                </a:solidFill>
                <a:latin typeface="+mj-lt"/>
                <a:ea typeface="+mj-ea"/>
                <a:cs typeface="+mj-cs"/>
              </a:defRPr>
            </a:lvl1pPr>
            <a:lvl2pPr algn="l" rtl="0" eaLnBrk="0" fontAlgn="base" hangingPunct="0">
              <a:lnSpc>
                <a:spcPct val="70000"/>
              </a:lnSpc>
              <a:spcBef>
                <a:spcPct val="0"/>
              </a:spcBef>
              <a:spcAft>
                <a:spcPct val="0"/>
              </a:spcAft>
              <a:defRPr sz="2400" b="1">
                <a:solidFill>
                  <a:srgbClr val="00235A"/>
                </a:solidFill>
                <a:latin typeface="Arial" charset="0"/>
              </a:defRPr>
            </a:lvl2pPr>
            <a:lvl3pPr algn="l" rtl="0" eaLnBrk="0" fontAlgn="base" hangingPunct="0">
              <a:lnSpc>
                <a:spcPct val="70000"/>
              </a:lnSpc>
              <a:spcBef>
                <a:spcPct val="0"/>
              </a:spcBef>
              <a:spcAft>
                <a:spcPct val="0"/>
              </a:spcAft>
              <a:defRPr sz="2400" b="1">
                <a:solidFill>
                  <a:srgbClr val="00235A"/>
                </a:solidFill>
                <a:latin typeface="Arial" charset="0"/>
              </a:defRPr>
            </a:lvl3pPr>
            <a:lvl4pPr algn="l" rtl="0" eaLnBrk="0" fontAlgn="base" hangingPunct="0">
              <a:lnSpc>
                <a:spcPct val="70000"/>
              </a:lnSpc>
              <a:spcBef>
                <a:spcPct val="0"/>
              </a:spcBef>
              <a:spcAft>
                <a:spcPct val="0"/>
              </a:spcAft>
              <a:defRPr sz="2400" b="1">
                <a:solidFill>
                  <a:srgbClr val="00235A"/>
                </a:solidFill>
                <a:latin typeface="Arial" charset="0"/>
              </a:defRPr>
            </a:lvl4pPr>
            <a:lvl5pPr algn="l" rtl="0" eaLnBrk="0" fontAlgn="base" hangingPunct="0">
              <a:lnSpc>
                <a:spcPct val="70000"/>
              </a:lnSpc>
              <a:spcBef>
                <a:spcPct val="0"/>
              </a:spcBef>
              <a:spcAft>
                <a:spcPct val="0"/>
              </a:spcAft>
              <a:defRPr sz="2400" b="1">
                <a:solidFill>
                  <a:srgbClr val="00235A"/>
                </a:solidFill>
                <a:latin typeface="Arial" charset="0"/>
              </a:defRPr>
            </a:lvl5pPr>
            <a:lvl6pPr marL="457200" algn="l" rtl="0" fontAlgn="base">
              <a:lnSpc>
                <a:spcPct val="70000"/>
              </a:lnSpc>
              <a:spcBef>
                <a:spcPct val="0"/>
              </a:spcBef>
              <a:spcAft>
                <a:spcPct val="0"/>
              </a:spcAft>
              <a:defRPr sz="2400" b="1">
                <a:solidFill>
                  <a:srgbClr val="00235A"/>
                </a:solidFill>
                <a:latin typeface="Arial" charset="0"/>
              </a:defRPr>
            </a:lvl6pPr>
            <a:lvl7pPr marL="914400" algn="l" rtl="0" fontAlgn="base">
              <a:lnSpc>
                <a:spcPct val="70000"/>
              </a:lnSpc>
              <a:spcBef>
                <a:spcPct val="0"/>
              </a:spcBef>
              <a:spcAft>
                <a:spcPct val="0"/>
              </a:spcAft>
              <a:defRPr sz="2400" b="1">
                <a:solidFill>
                  <a:srgbClr val="00235A"/>
                </a:solidFill>
                <a:latin typeface="Arial" charset="0"/>
              </a:defRPr>
            </a:lvl7pPr>
            <a:lvl8pPr marL="1371600" algn="l" rtl="0" fontAlgn="base">
              <a:lnSpc>
                <a:spcPct val="70000"/>
              </a:lnSpc>
              <a:spcBef>
                <a:spcPct val="0"/>
              </a:spcBef>
              <a:spcAft>
                <a:spcPct val="0"/>
              </a:spcAft>
              <a:defRPr sz="2400" b="1">
                <a:solidFill>
                  <a:srgbClr val="00235A"/>
                </a:solidFill>
                <a:latin typeface="Arial" charset="0"/>
              </a:defRPr>
            </a:lvl8pPr>
            <a:lvl9pPr marL="1828800" algn="l" rtl="0" fontAlgn="base">
              <a:lnSpc>
                <a:spcPct val="70000"/>
              </a:lnSpc>
              <a:spcBef>
                <a:spcPct val="0"/>
              </a:spcBef>
              <a:spcAft>
                <a:spcPct val="0"/>
              </a:spcAft>
              <a:defRPr sz="2400" b="1">
                <a:solidFill>
                  <a:srgbClr val="00235A"/>
                </a:solidFill>
                <a:latin typeface="Arial" charset="0"/>
              </a:defRPr>
            </a:lvl9pPr>
          </a:lstStyle>
          <a:p>
            <a:pPr marL="0" marR="0" lvl="0" indent="0" algn="ctr" defTabSz="914400" rtl="0" eaLnBrk="0" fontAlgn="base" latinLnBrk="0" hangingPunct="0">
              <a:lnSpc>
                <a:spcPct val="70000"/>
              </a:lnSpc>
              <a:spcBef>
                <a:spcPct val="0"/>
              </a:spcBef>
              <a:spcAft>
                <a:spcPct val="0"/>
              </a:spcAft>
              <a:buClrTx/>
              <a:buSzTx/>
              <a:buFontTx/>
              <a:buNone/>
              <a:tabLst/>
              <a:defRPr/>
            </a:pPr>
            <a:r>
              <a:rPr kumimoji="0" lang="it-IT" sz="2800" b="1" i="0" u="none" strike="noStrike" kern="0" cap="none" spc="0" normalizeH="0" baseline="0" noProof="0" smtClean="0">
                <a:ln>
                  <a:noFill/>
                </a:ln>
                <a:solidFill>
                  <a:srgbClr val="FE9E0C"/>
                </a:solidFill>
                <a:effectLst/>
                <a:uLnTx/>
                <a:uFillTx/>
                <a:latin typeface="Arial"/>
                <a:ea typeface="+mj-ea"/>
                <a:cs typeface="+mj-cs"/>
              </a:rPr>
              <a:t>Raccomandazione (CSR) 2 *</a:t>
            </a:r>
            <a:endParaRPr kumimoji="0" lang="it-IT" sz="2800" b="1" i="0" u="none" strike="noStrike" kern="0" cap="none" spc="0" normalizeH="0" baseline="0" noProof="0" dirty="0">
              <a:ln>
                <a:noFill/>
              </a:ln>
              <a:solidFill>
                <a:srgbClr val="00235A"/>
              </a:solidFill>
              <a:effectLst/>
              <a:uLnTx/>
              <a:uFillTx/>
              <a:latin typeface="Arial"/>
              <a:ea typeface="+mj-ea"/>
              <a:cs typeface="+mj-cs"/>
            </a:endParaRPr>
          </a:p>
        </p:txBody>
      </p:sp>
    </p:spTree>
    <p:extLst>
      <p:ext uri="{BB962C8B-B14F-4D97-AF65-F5344CB8AC3E}">
        <p14:creationId xmlns:p14="http://schemas.microsoft.com/office/powerpoint/2010/main" val="25625225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799661695"/>
              </p:ext>
            </p:extLst>
          </p:nvPr>
        </p:nvGraphicFramePr>
        <p:xfrm>
          <a:off x="149290" y="783771"/>
          <a:ext cx="11905861" cy="5980923"/>
        </p:xfrm>
        <a:graphic>
          <a:graphicData uri="http://schemas.openxmlformats.org/drawingml/2006/table">
            <a:tbl>
              <a:tblPr firstRow="1" firstCol="1" bandRow="1"/>
              <a:tblGrid>
                <a:gridCol w="6200970"/>
                <a:gridCol w="5704891"/>
              </a:tblGrid>
              <a:tr h="5666138">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r>
                        <a:rPr lang="it-IT" sz="1800" b="0" dirty="0" smtClean="0">
                          <a:solidFill>
                            <a:schemeClr val="accent5">
                              <a:lumMod val="75000"/>
                            </a:schemeClr>
                          </a:solidFill>
                          <a:effectLst/>
                        </a:rPr>
                        <a:t>Nell'ambito di un potenziamento degli sforzi intesi a far progredire l'efficienza della pubblica amministrazione, precisare le competenze a tutti i livelli di governo; garantire una migliore  gestione dei fondi dell'UE con un'azione risoluta di miglioramento della capacità di amministrazione, della trasparenza, della valutazione e del controllo di qualità</a:t>
                      </a:r>
                      <a:r>
                        <a:rPr lang="it-IT" sz="1800" b="0" dirty="0" smtClean="0">
                          <a:solidFill>
                            <a:schemeClr val="accent3">
                              <a:lumMod val="25000"/>
                            </a:schemeClr>
                          </a:solidFill>
                          <a:effectLst/>
                        </a:rPr>
                        <a:t> </a:t>
                      </a:r>
                      <a:r>
                        <a:rPr lang="it-IT" sz="1800" b="0" dirty="0" smtClean="0">
                          <a:solidFill>
                            <a:srgbClr val="00B0F0"/>
                          </a:solidFill>
                          <a:effectLst/>
                        </a:rPr>
                        <a:t>sia a livello nazionale che </a:t>
                      </a:r>
                      <a:r>
                        <a:rPr lang="it-IT" sz="1800" b="0" dirty="0" smtClean="0">
                          <a:solidFill>
                            <a:schemeClr val="accent5">
                              <a:lumMod val="75000"/>
                            </a:schemeClr>
                          </a:solidFill>
                          <a:effectLst/>
                        </a:rPr>
                        <a:t>regionale, specialmente nelle regioni del Mezzogiorno; potenziare ulteriormente l'efficacia delle misure anticorruzione, in particolare rivedendo l'istituto della prescrizione entro la fine del 2014 e rafforzando i poteri dell'autorità nazionale anticorruzione; monitorare tempestivamente gli effetti delle riforme adottate per aumentare l'efficienza della giustizia civile, con l'obiettivo di garantirne l'efficacia, e attuare interventi complementari, ove necessari.</a:t>
                      </a: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lnSpc>
                          <a:spcPct val="107000"/>
                        </a:lnSpc>
                        <a:spcAft>
                          <a:spcPts val="0"/>
                        </a:spcAft>
                      </a:pPr>
                      <a:r>
                        <a:rPr lang="it-IT" sz="2400" dirty="0" smtClean="0">
                          <a:solidFill>
                            <a:srgbClr val="C00000"/>
                          </a:solidFill>
                          <a:effectLst/>
                        </a:rPr>
                        <a:t>Efficienza P.A.</a:t>
                      </a:r>
                    </a:p>
                    <a:p>
                      <a:pPr algn="ctr">
                        <a:lnSpc>
                          <a:spcPct val="107000"/>
                        </a:lnSpc>
                        <a:spcAft>
                          <a:spcPts val="0"/>
                        </a:spcAft>
                      </a:pPr>
                      <a:endParaRPr lang="it-IT" sz="1000" dirty="0" smtClean="0">
                        <a:solidFill>
                          <a:srgbClr val="C00000"/>
                        </a:solidFill>
                        <a:effectLst/>
                      </a:endParaRP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migliorare gestione fondi UE (capacità amministrativa, trasparenza, valutazione e controllo qualità);</a:t>
                      </a: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lotta alla corruzione (autorità nazionale anticorruzione, valutazione e trasparenza P.A.);</a:t>
                      </a:r>
                    </a:p>
                    <a:p>
                      <a:pPr marL="108000" marR="0" lvl="0" indent="-108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2400" dirty="0" smtClean="0">
                          <a:solidFill>
                            <a:srgbClr val="C00000"/>
                          </a:solidFill>
                          <a:effectLst/>
                        </a:rPr>
                        <a:t>giustizia civile</a:t>
                      </a:r>
                    </a:p>
                    <a:p>
                      <a:pPr marL="108000" marR="0" lvl="0" indent="-108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it-IT" sz="2400" b="1" i="1" dirty="0" smtClean="0">
                        <a:solidFill>
                          <a:srgbClr val="C00000"/>
                        </a:solidFill>
                        <a:effectLst/>
                      </a:endParaRPr>
                    </a:p>
                    <a:p>
                      <a:pPr marL="108000" marR="0" lvl="0" indent="-108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it-IT" sz="2400" b="1" i="1" dirty="0" smtClean="0">
                        <a:solidFill>
                          <a:srgbClr val="C00000"/>
                        </a:solidFill>
                        <a:effectLst/>
                      </a:endParaRP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it-IT" sz="1800" b="1" i="1" dirty="0" smtClean="0">
                        <a:solidFill>
                          <a:schemeClr val="accent3">
                            <a:lumMod val="25000"/>
                          </a:schemeClr>
                        </a:solidFill>
                      </a:endParaRP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it-IT" sz="1800" b="1" i="1" dirty="0" smtClean="0">
                        <a:solidFill>
                          <a:schemeClr val="accent3">
                            <a:lumMod val="25000"/>
                          </a:schemeClr>
                        </a:solidFill>
                      </a:endParaRP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it-IT" sz="1800" b="1" i="1" dirty="0" smtClean="0">
                        <a:solidFill>
                          <a:schemeClr val="accent3">
                            <a:lumMod val="25000"/>
                          </a:schemeClr>
                        </a:solidFill>
                      </a:endParaRP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it-IT" sz="1800" b="1" i="1" dirty="0" smtClean="0">
                        <a:solidFill>
                          <a:schemeClr val="accent3">
                            <a:lumMod val="25000"/>
                          </a:schemeClr>
                        </a:solidFill>
                      </a:endParaRP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it-IT" sz="1800" b="1" i="1" dirty="0" smtClean="0">
                          <a:solidFill>
                            <a:schemeClr val="accent5">
                              <a:lumMod val="75000"/>
                            </a:schemeClr>
                          </a:solidFill>
                        </a:rPr>
                        <a:t>*</a:t>
                      </a:r>
                      <a:r>
                        <a:rPr lang="it-IT" sz="1800" b="1" i="1" dirty="0" err="1" smtClean="0">
                          <a:solidFill>
                            <a:schemeClr val="accent5">
                              <a:lumMod val="75000"/>
                            </a:schemeClr>
                          </a:solidFill>
                        </a:rPr>
                        <a:t>cfr</a:t>
                      </a:r>
                      <a:r>
                        <a:rPr lang="it-IT" sz="1800" b="1" i="1" dirty="0" smtClean="0">
                          <a:solidFill>
                            <a:schemeClr val="accent5">
                              <a:lumMod val="75000"/>
                            </a:schemeClr>
                          </a:solidFill>
                        </a:rPr>
                        <a:t> </a:t>
                      </a:r>
                      <a:r>
                        <a:rPr lang="it-IT" sz="1800" b="1" i="1" dirty="0" err="1" smtClean="0">
                          <a:solidFill>
                            <a:schemeClr val="accent5">
                              <a:lumMod val="75000"/>
                            </a:schemeClr>
                          </a:solidFill>
                        </a:rPr>
                        <a:t>consideranda</a:t>
                      </a:r>
                      <a:r>
                        <a:rPr lang="it-IT" sz="1800" b="1" i="1" dirty="0" smtClean="0">
                          <a:solidFill>
                            <a:schemeClr val="accent5">
                              <a:lumMod val="75000"/>
                            </a:schemeClr>
                          </a:solidFill>
                        </a:rPr>
                        <a:t> 11 </a:t>
                      </a:r>
                      <a:endParaRPr lang="it-IT" sz="1800" b="1" i="1" dirty="0" smtClean="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314785">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endParaRPr lang="it-IT" sz="800"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lvl="0" indent="0" algn="r">
                        <a:lnSpc>
                          <a:spcPct val="107000"/>
                        </a:lnSpc>
                        <a:spcAft>
                          <a:spcPts val="0"/>
                        </a:spcAft>
                        <a:buFont typeface="Symbol" panose="05050102010706020507" pitchFamily="18" charset="2"/>
                        <a:buNone/>
                      </a:pPr>
                      <a:endParaRPr lang="it-IT" sz="1800" b="1" i="1"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3" name="Titolo 1"/>
          <p:cNvSpPr txBox="1">
            <a:spLocks/>
          </p:cNvSpPr>
          <p:nvPr/>
        </p:nvSpPr>
        <p:spPr bwMode="auto">
          <a:xfrm>
            <a:off x="1456612" y="160174"/>
            <a:ext cx="9448800" cy="46497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sz="2400" b="1">
                <a:solidFill>
                  <a:srgbClr val="00235A"/>
                </a:solidFill>
                <a:latin typeface="+mj-lt"/>
                <a:ea typeface="+mj-ea"/>
                <a:cs typeface="+mj-cs"/>
              </a:defRPr>
            </a:lvl1pPr>
            <a:lvl2pPr algn="l" rtl="0" eaLnBrk="0" fontAlgn="base" hangingPunct="0">
              <a:lnSpc>
                <a:spcPct val="70000"/>
              </a:lnSpc>
              <a:spcBef>
                <a:spcPct val="0"/>
              </a:spcBef>
              <a:spcAft>
                <a:spcPct val="0"/>
              </a:spcAft>
              <a:defRPr sz="2400" b="1">
                <a:solidFill>
                  <a:srgbClr val="00235A"/>
                </a:solidFill>
                <a:latin typeface="Arial" charset="0"/>
              </a:defRPr>
            </a:lvl2pPr>
            <a:lvl3pPr algn="l" rtl="0" eaLnBrk="0" fontAlgn="base" hangingPunct="0">
              <a:lnSpc>
                <a:spcPct val="70000"/>
              </a:lnSpc>
              <a:spcBef>
                <a:spcPct val="0"/>
              </a:spcBef>
              <a:spcAft>
                <a:spcPct val="0"/>
              </a:spcAft>
              <a:defRPr sz="2400" b="1">
                <a:solidFill>
                  <a:srgbClr val="00235A"/>
                </a:solidFill>
                <a:latin typeface="Arial" charset="0"/>
              </a:defRPr>
            </a:lvl3pPr>
            <a:lvl4pPr algn="l" rtl="0" eaLnBrk="0" fontAlgn="base" hangingPunct="0">
              <a:lnSpc>
                <a:spcPct val="70000"/>
              </a:lnSpc>
              <a:spcBef>
                <a:spcPct val="0"/>
              </a:spcBef>
              <a:spcAft>
                <a:spcPct val="0"/>
              </a:spcAft>
              <a:defRPr sz="2400" b="1">
                <a:solidFill>
                  <a:srgbClr val="00235A"/>
                </a:solidFill>
                <a:latin typeface="Arial" charset="0"/>
              </a:defRPr>
            </a:lvl4pPr>
            <a:lvl5pPr algn="l" rtl="0" eaLnBrk="0" fontAlgn="base" hangingPunct="0">
              <a:lnSpc>
                <a:spcPct val="70000"/>
              </a:lnSpc>
              <a:spcBef>
                <a:spcPct val="0"/>
              </a:spcBef>
              <a:spcAft>
                <a:spcPct val="0"/>
              </a:spcAft>
              <a:defRPr sz="2400" b="1">
                <a:solidFill>
                  <a:srgbClr val="00235A"/>
                </a:solidFill>
                <a:latin typeface="Arial" charset="0"/>
              </a:defRPr>
            </a:lvl5pPr>
            <a:lvl6pPr marL="457200" algn="l" rtl="0" fontAlgn="base">
              <a:lnSpc>
                <a:spcPct val="70000"/>
              </a:lnSpc>
              <a:spcBef>
                <a:spcPct val="0"/>
              </a:spcBef>
              <a:spcAft>
                <a:spcPct val="0"/>
              </a:spcAft>
              <a:defRPr sz="2400" b="1">
                <a:solidFill>
                  <a:srgbClr val="00235A"/>
                </a:solidFill>
                <a:latin typeface="Arial" charset="0"/>
              </a:defRPr>
            </a:lvl6pPr>
            <a:lvl7pPr marL="914400" algn="l" rtl="0" fontAlgn="base">
              <a:lnSpc>
                <a:spcPct val="70000"/>
              </a:lnSpc>
              <a:spcBef>
                <a:spcPct val="0"/>
              </a:spcBef>
              <a:spcAft>
                <a:spcPct val="0"/>
              </a:spcAft>
              <a:defRPr sz="2400" b="1">
                <a:solidFill>
                  <a:srgbClr val="00235A"/>
                </a:solidFill>
                <a:latin typeface="Arial" charset="0"/>
              </a:defRPr>
            </a:lvl7pPr>
            <a:lvl8pPr marL="1371600" algn="l" rtl="0" fontAlgn="base">
              <a:lnSpc>
                <a:spcPct val="70000"/>
              </a:lnSpc>
              <a:spcBef>
                <a:spcPct val="0"/>
              </a:spcBef>
              <a:spcAft>
                <a:spcPct val="0"/>
              </a:spcAft>
              <a:defRPr sz="2400" b="1">
                <a:solidFill>
                  <a:srgbClr val="00235A"/>
                </a:solidFill>
                <a:latin typeface="Arial" charset="0"/>
              </a:defRPr>
            </a:lvl8pPr>
            <a:lvl9pPr marL="1828800" algn="l" rtl="0" fontAlgn="base">
              <a:lnSpc>
                <a:spcPct val="70000"/>
              </a:lnSpc>
              <a:spcBef>
                <a:spcPct val="0"/>
              </a:spcBef>
              <a:spcAft>
                <a:spcPct val="0"/>
              </a:spcAft>
              <a:defRPr sz="2400" b="1">
                <a:solidFill>
                  <a:srgbClr val="00235A"/>
                </a:solidFill>
                <a:latin typeface="Arial" charset="0"/>
              </a:defRPr>
            </a:lvl9pPr>
          </a:lstStyle>
          <a:p>
            <a:pPr marL="0" marR="0" lvl="0" indent="0" algn="ctr" defTabSz="914400" rtl="0" eaLnBrk="0" fontAlgn="base" latinLnBrk="0" hangingPunct="0">
              <a:lnSpc>
                <a:spcPct val="70000"/>
              </a:lnSpc>
              <a:spcBef>
                <a:spcPct val="0"/>
              </a:spcBef>
              <a:spcAft>
                <a:spcPct val="0"/>
              </a:spcAft>
              <a:buClrTx/>
              <a:buSzTx/>
              <a:buFontTx/>
              <a:buNone/>
              <a:tabLst/>
              <a:defRPr/>
            </a:pPr>
            <a:r>
              <a:rPr kumimoji="0" lang="it-IT" sz="2800" b="1" i="0" u="none" strike="noStrike" kern="0" cap="none" spc="0" normalizeH="0" baseline="0" noProof="0" smtClean="0">
                <a:ln>
                  <a:noFill/>
                </a:ln>
                <a:solidFill>
                  <a:srgbClr val="FE9E0C"/>
                </a:solidFill>
                <a:effectLst/>
                <a:uLnTx/>
                <a:uFillTx/>
                <a:latin typeface="Arial"/>
                <a:ea typeface="+mj-ea"/>
                <a:cs typeface="+mj-cs"/>
              </a:rPr>
              <a:t>Raccomandazione (CSR) 3 *</a:t>
            </a:r>
            <a:endParaRPr kumimoji="0" lang="it-IT" sz="2800" b="1" i="0" u="none" strike="noStrike" kern="0" cap="none" spc="0" normalizeH="0" baseline="0" noProof="0" dirty="0">
              <a:ln>
                <a:noFill/>
              </a:ln>
              <a:solidFill>
                <a:srgbClr val="00235A"/>
              </a:solidFill>
              <a:effectLst/>
              <a:uLnTx/>
              <a:uFillTx/>
              <a:latin typeface="Arial"/>
              <a:ea typeface="+mj-ea"/>
              <a:cs typeface="+mj-cs"/>
            </a:endParaRPr>
          </a:p>
        </p:txBody>
      </p:sp>
    </p:spTree>
    <p:extLst>
      <p:ext uri="{BB962C8B-B14F-4D97-AF65-F5344CB8AC3E}">
        <p14:creationId xmlns:p14="http://schemas.microsoft.com/office/powerpoint/2010/main" val="5145253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2637561013"/>
              </p:ext>
            </p:extLst>
          </p:nvPr>
        </p:nvGraphicFramePr>
        <p:xfrm>
          <a:off x="167951" y="1045028"/>
          <a:ext cx="11896531" cy="5830719"/>
        </p:xfrm>
        <a:graphic>
          <a:graphicData uri="http://schemas.openxmlformats.org/drawingml/2006/table">
            <a:tbl>
              <a:tblPr firstRow="1" firstCol="1" bandRow="1"/>
              <a:tblGrid>
                <a:gridCol w="5959726"/>
                <a:gridCol w="5936805"/>
              </a:tblGrid>
              <a:tr h="5323348">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r>
                        <a:rPr lang="it-IT" sz="1800" b="0" dirty="0" smtClean="0">
                          <a:solidFill>
                            <a:schemeClr val="accent5">
                              <a:lumMod val="75000"/>
                            </a:schemeClr>
                          </a:solidFill>
                          <a:effectLst/>
                        </a:rPr>
                        <a:t>Rafforzare la resilienza del settore bancario, garantendone la capacità di gestire e liquidare le attività deteriorate per rinvigorire l'erogazione di prestiti all'economia reale. Promuovere l'accesso delle imprese, soprattutto di quelle di piccole e medie dimensioni, ai finanziamenti non bancari. Continuare a promuovere e monitorare pratiche efficienti di governo societario in tutto il settore bancario, con particolare attenzione alle grandi banche cooperative (banche popolari) </a:t>
                      </a:r>
                      <a:r>
                        <a:rPr lang="it-IT" sz="1800" b="0" dirty="0" smtClean="0">
                          <a:solidFill>
                            <a:srgbClr val="00B0F0"/>
                          </a:solidFill>
                          <a:effectLst/>
                        </a:rPr>
                        <a:t>e al ruolo delle fondazioni</a:t>
                      </a:r>
                      <a:r>
                        <a:rPr lang="it-IT" sz="1800" b="0" dirty="0" smtClean="0">
                          <a:solidFill>
                            <a:schemeClr val="accent3">
                              <a:lumMod val="25000"/>
                            </a:schemeClr>
                          </a:solidFill>
                          <a:effectLst/>
                        </a:rPr>
                        <a:t>, </a:t>
                      </a:r>
                      <a:r>
                        <a:rPr lang="it-IT" sz="1800" b="0" dirty="0" smtClean="0">
                          <a:solidFill>
                            <a:schemeClr val="accent5">
                              <a:lumMod val="75000"/>
                            </a:schemeClr>
                          </a:solidFill>
                          <a:effectLst/>
                        </a:rPr>
                        <a:t>al fine di migliorare l'efficacia dell'intermediazione finanziaria.</a:t>
                      </a: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lnSpc>
                          <a:spcPct val="107000"/>
                        </a:lnSpc>
                        <a:spcAft>
                          <a:spcPts val="0"/>
                        </a:spcAft>
                      </a:pPr>
                      <a:r>
                        <a:rPr lang="it-IT" sz="2400" dirty="0" smtClean="0">
                          <a:solidFill>
                            <a:srgbClr val="C00000"/>
                          </a:solidFill>
                          <a:effectLst/>
                        </a:rPr>
                        <a:t>Sistema bancario</a:t>
                      </a:r>
                    </a:p>
                    <a:p>
                      <a:pPr algn="l">
                        <a:lnSpc>
                          <a:spcPct val="107000"/>
                        </a:lnSpc>
                        <a:spcAft>
                          <a:spcPts val="0"/>
                        </a:spcAft>
                      </a:pPr>
                      <a:endParaRPr lang="it-IT" sz="1000" dirty="0" smtClean="0">
                        <a:solidFill>
                          <a:srgbClr val="C00000"/>
                        </a:solidFill>
                        <a:effectLst/>
                      </a:endParaRP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favorire prestiti all’economia reale;</a:t>
                      </a: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accesso al credito per PMI;  erogazione prestiti PMI anche finanziamenti non bancari;</a:t>
                      </a:r>
                    </a:p>
                    <a:p>
                      <a:pPr marL="180000" indent="-180000" algn="l">
                        <a:lnSpc>
                          <a:spcPct val="100000"/>
                        </a:lnSpc>
                        <a:spcAft>
                          <a:spcPts val="0"/>
                        </a:spcAft>
                      </a:pPr>
                      <a:endParaRPr lang="it-IT" sz="2000" dirty="0" smtClean="0">
                        <a:solidFill>
                          <a:srgbClr val="C00000"/>
                        </a:solidFill>
                        <a:effectLst/>
                      </a:endParaRPr>
                    </a:p>
                    <a:p>
                      <a:pPr marL="0" indent="0" algn="l">
                        <a:lnSpc>
                          <a:spcPct val="107000"/>
                        </a:lnSpc>
                        <a:spcAft>
                          <a:spcPts val="0"/>
                        </a:spcAft>
                        <a:buFont typeface="Arial" panose="020B0604020202020204" pitchFamily="34" charset="0"/>
                        <a:buNone/>
                      </a:pPr>
                      <a:endParaRPr lang="it-IT" sz="2000" dirty="0" smtClean="0">
                        <a:solidFill>
                          <a:srgbClr val="C00000"/>
                        </a:solidFill>
                        <a:effectLst/>
                      </a:endParaRPr>
                    </a:p>
                    <a:p>
                      <a:pPr marL="0" indent="0" algn="l">
                        <a:lnSpc>
                          <a:spcPct val="107000"/>
                        </a:lnSpc>
                        <a:spcAft>
                          <a:spcPts val="0"/>
                        </a:spcAft>
                        <a:buFont typeface="Arial" panose="020B0604020202020204" pitchFamily="34" charset="0"/>
                        <a:buNone/>
                      </a:pPr>
                      <a:endParaRPr lang="it-IT" sz="2000" dirty="0" smtClean="0">
                        <a:solidFill>
                          <a:srgbClr val="C00000"/>
                        </a:solidFill>
                        <a:effectLst/>
                      </a:endParaRPr>
                    </a:p>
                    <a:p>
                      <a:pPr marL="0" indent="0" algn="l">
                        <a:lnSpc>
                          <a:spcPct val="107000"/>
                        </a:lnSpc>
                        <a:spcAft>
                          <a:spcPts val="0"/>
                        </a:spcAft>
                        <a:buFont typeface="Arial" panose="020B0604020202020204" pitchFamily="34" charset="0"/>
                        <a:buNone/>
                      </a:pPr>
                      <a:endParaRPr lang="it-IT" sz="2000" dirty="0" smtClean="0">
                        <a:solidFill>
                          <a:srgbClr val="C00000"/>
                        </a:solidFill>
                        <a:effectLst/>
                      </a:endParaRPr>
                    </a:p>
                    <a:p>
                      <a:pPr marL="0" indent="0" algn="l">
                        <a:lnSpc>
                          <a:spcPct val="107000"/>
                        </a:lnSpc>
                        <a:spcAft>
                          <a:spcPts val="0"/>
                        </a:spcAft>
                        <a:buFont typeface="Arial" panose="020B0604020202020204" pitchFamily="34" charset="0"/>
                        <a:buNone/>
                      </a:pPr>
                      <a:endParaRPr lang="it-IT" sz="2000" dirty="0" smtClean="0">
                        <a:solidFill>
                          <a:srgbClr val="C00000"/>
                        </a:solidFill>
                        <a:effectLst/>
                      </a:endParaRPr>
                    </a:p>
                    <a:p>
                      <a:pPr marL="0" indent="0" algn="l">
                        <a:lnSpc>
                          <a:spcPct val="107000"/>
                        </a:lnSpc>
                        <a:spcAft>
                          <a:spcPts val="0"/>
                        </a:spcAft>
                        <a:buFont typeface="Arial" panose="020B0604020202020204" pitchFamily="34" charset="0"/>
                        <a:buNone/>
                      </a:pPr>
                      <a:endParaRPr lang="it-IT" sz="2000" dirty="0" smtClean="0">
                        <a:solidFill>
                          <a:srgbClr val="C00000"/>
                        </a:solidFill>
                        <a:effectLst/>
                      </a:endParaRPr>
                    </a:p>
                    <a:p>
                      <a:pPr marL="0" indent="0" algn="l">
                        <a:lnSpc>
                          <a:spcPct val="107000"/>
                        </a:lnSpc>
                        <a:spcAft>
                          <a:spcPts val="0"/>
                        </a:spcAft>
                        <a:buFont typeface="Arial" panose="020B0604020202020204" pitchFamily="34" charset="0"/>
                        <a:buNone/>
                      </a:pPr>
                      <a:endParaRPr lang="it-IT" sz="2000" dirty="0" smtClean="0">
                        <a:solidFill>
                          <a:srgbClr val="C00000"/>
                        </a:solidFill>
                        <a:effectLst/>
                      </a:endParaRPr>
                    </a:p>
                    <a:p>
                      <a:pPr marL="0" indent="0" algn="r">
                        <a:lnSpc>
                          <a:spcPct val="107000"/>
                        </a:lnSpc>
                        <a:spcAft>
                          <a:spcPts val="0"/>
                        </a:spcAft>
                        <a:buFont typeface="Arial" panose="020B0604020202020204" pitchFamily="34" charset="0"/>
                        <a:buNone/>
                      </a:pPr>
                      <a:endParaRPr lang="it-IT" sz="1800" i="1" dirty="0" smtClean="0">
                        <a:solidFill>
                          <a:schemeClr val="accent5">
                            <a:lumMod val="75000"/>
                          </a:schemeClr>
                        </a:solidFill>
                        <a:effectLst/>
                      </a:endParaRPr>
                    </a:p>
                    <a:p>
                      <a:pPr marL="0" indent="0" algn="r">
                        <a:lnSpc>
                          <a:spcPct val="107000"/>
                        </a:lnSpc>
                        <a:spcAft>
                          <a:spcPts val="0"/>
                        </a:spcAft>
                        <a:buFont typeface="Arial" panose="020B0604020202020204" pitchFamily="34" charset="0"/>
                        <a:buNone/>
                      </a:pPr>
                      <a:endParaRPr lang="it-IT" sz="1800" i="1" dirty="0" smtClean="0">
                        <a:solidFill>
                          <a:schemeClr val="accent5">
                            <a:lumMod val="75000"/>
                          </a:schemeClr>
                        </a:solidFill>
                        <a:effectLst/>
                      </a:endParaRPr>
                    </a:p>
                    <a:p>
                      <a:pPr marL="0" indent="0" algn="r">
                        <a:lnSpc>
                          <a:spcPct val="107000"/>
                        </a:lnSpc>
                        <a:spcAft>
                          <a:spcPts val="0"/>
                        </a:spcAft>
                        <a:buFont typeface="Arial" panose="020B0604020202020204" pitchFamily="34" charset="0"/>
                        <a:buNone/>
                      </a:pPr>
                      <a:endParaRPr lang="it-IT" sz="1800" i="1" dirty="0" smtClean="0">
                        <a:solidFill>
                          <a:schemeClr val="accent5">
                            <a:lumMod val="75000"/>
                          </a:schemeClr>
                        </a:solidFill>
                        <a:effectLst/>
                      </a:endParaRPr>
                    </a:p>
                    <a:p>
                      <a:pPr marL="0" indent="0" algn="r">
                        <a:lnSpc>
                          <a:spcPct val="107000"/>
                        </a:lnSpc>
                        <a:spcAft>
                          <a:spcPts val="0"/>
                        </a:spcAft>
                        <a:buFont typeface="Arial" panose="020B0604020202020204" pitchFamily="34" charset="0"/>
                        <a:buNone/>
                      </a:pPr>
                      <a:r>
                        <a:rPr lang="it-IT" sz="1800" i="1" dirty="0" smtClean="0">
                          <a:solidFill>
                            <a:schemeClr val="accent5">
                              <a:lumMod val="75000"/>
                            </a:schemeClr>
                          </a:solidFill>
                          <a:effectLst/>
                        </a:rPr>
                        <a:t>*</a:t>
                      </a:r>
                      <a:r>
                        <a:rPr lang="it-IT" sz="1800" i="1" dirty="0" err="1" smtClean="0">
                          <a:solidFill>
                            <a:schemeClr val="accent5">
                              <a:lumMod val="75000"/>
                            </a:schemeClr>
                          </a:solidFill>
                          <a:effectLst/>
                        </a:rPr>
                        <a:t>cfr</a:t>
                      </a:r>
                      <a:r>
                        <a:rPr lang="it-IT" sz="1800" i="1" dirty="0" smtClean="0">
                          <a:solidFill>
                            <a:schemeClr val="accent5">
                              <a:lumMod val="75000"/>
                            </a:schemeClr>
                          </a:solidFill>
                          <a:effectLst/>
                        </a:rPr>
                        <a:t> </a:t>
                      </a:r>
                      <a:r>
                        <a:rPr lang="it-IT" sz="1800" i="1" dirty="0" err="1" smtClean="0">
                          <a:solidFill>
                            <a:schemeClr val="accent5">
                              <a:lumMod val="75000"/>
                            </a:schemeClr>
                          </a:solidFill>
                          <a:effectLst/>
                        </a:rPr>
                        <a:t>consideranda</a:t>
                      </a:r>
                      <a:r>
                        <a:rPr lang="it-IT" sz="1800" i="1" dirty="0" smtClean="0">
                          <a:solidFill>
                            <a:schemeClr val="accent5">
                              <a:lumMod val="75000"/>
                            </a:schemeClr>
                          </a:solidFill>
                          <a:effectLst/>
                        </a:rPr>
                        <a:t> 12</a:t>
                      </a: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377656">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endParaRPr lang="it-IT" sz="800"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lvl="0" indent="0" algn="l">
                        <a:lnSpc>
                          <a:spcPct val="107000"/>
                        </a:lnSpc>
                        <a:spcAft>
                          <a:spcPts val="0"/>
                        </a:spcAft>
                        <a:buFont typeface="Symbol" panose="05050102010706020507" pitchFamily="18" charset="2"/>
                        <a:buNone/>
                      </a:pPr>
                      <a:endParaRPr lang="it-IT" sz="2000"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3" name="Titolo 1"/>
          <p:cNvSpPr txBox="1">
            <a:spLocks/>
          </p:cNvSpPr>
          <p:nvPr/>
        </p:nvSpPr>
        <p:spPr bwMode="auto">
          <a:xfrm>
            <a:off x="1549918" y="356117"/>
            <a:ext cx="9448800" cy="46497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sz="2400" b="1">
                <a:solidFill>
                  <a:srgbClr val="00235A"/>
                </a:solidFill>
                <a:latin typeface="+mj-lt"/>
                <a:ea typeface="+mj-ea"/>
                <a:cs typeface="+mj-cs"/>
              </a:defRPr>
            </a:lvl1pPr>
            <a:lvl2pPr algn="l" rtl="0" eaLnBrk="0" fontAlgn="base" hangingPunct="0">
              <a:lnSpc>
                <a:spcPct val="70000"/>
              </a:lnSpc>
              <a:spcBef>
                <a:spcPct val="0"/>
              </a:spcBef>
              <a:spcAft>
                <a:spcPct val="0"/>
              </a:spcAft>
              <a:defRPr sz="2400" b="1">
                <a:solidFill>
                  <a:srgbClr val="00235A"/>
                </a:solidFill>
                <a:latin typeface="Arial" charset="0"/>
              </a:defRPr>
            </a:lvl2pPr>
            <a:lvl3pPr algn="l" rtl="0" eaLnBrk="0" fontAlgn="base" hangingPunct="0">
              <a:lnSpc>
                <a:spcPct val="70000"/>
              </a:lnSpc>
              <a:spcBef>
                <a:spcPct val="0"/>
              </a:spcBef>
              <a:spcAft>
                <a:spcPct val="0"/>
              </a:spcAft>
              <a:defRPr sz="2400" b="1">
                <a:solidFill>
                  <a:srgbClr val="00235A"/>
                </a:solidFill>
                <a:latin typeface="Arial" charset="0"/>
              </a:defRPr>
            </a:lvl3pPr>
            <a:lvl4pPr algn="l" rtl="0" eaLnBrk="0" fontAlgn="base" hangingPunct="0">
              <a:lnSpc>
                <a:spcPct val="70000"/>
              </a:lnSpc>
              <a:spcBef>
                <a:spcPct val="0"/>
              </a:spcBef>
              <a:spcAft>
                <a:spcPct val="0"/>
              </a:spcAft>
              <a:defRPr sz="2400" b="1">
                <a:solidFill>
                  <a:srgbClr val="00235A"/>
                </a:solidFill>
                <a:latin typeface="Arial" charset="0"/>
              </a:defRPr>
            </a:lvl4pPr>
            <a:lvl5pPr algn="l" rtl="0" eaLnBrk="0" fontAlgn="base" hangingPunct="0">
              <a:lnSpc>
                <a:spcPct val="70000"/>
              </a:lnSpc>
              <a:spcBef>
                <a:spcPct val="0"/>
              </a:spcBef>
              <a:spcAft>
                <a:spcPct val="0"/>
              </a:spcAft>
              <a:defRPr sz="2400" b="1">
                <a:solidFill>
                  <a:srgbClr val="00235A"/>
                </a:solidFill>
                <a:latin typeface="Arial" charset="0"/>
              </a:defRPr>
            </a:lvl5pPr>
            <a:lvl6pPr marL="457200" algn="l" rtl="0" fontAlgn="base">
              <a:lnSpc>
                <a:spcPct val="70000"/>
              </a:lnSpc>
              <a:spcBef>
                <a:spcPct val="0"/>
              </a:spcBef>
              <a:spcAft>
                <a:spcPct val="0"/>
              </a:spcAft>
              <a:defRPr sz="2400" b="1">
                <a:solidFill>
                  <a:srgbClr val="00235A"/>
                </a:solidFill>
                <a:latin typeface="Arial" charset="0"/>
              </a:defRPr>
            </a:lvl6pPr>
            <a:lvl7pPr marL="914400" algn="l" rtl="0" fontAlgn="base">
              <a:lnSpc>
                <a:spcPct val="70000"/>
              </a:lnSpc>
              <a:spcBef>
                <a:spcPct val="0"/>
              </a:spcBef>
              <a:spcAft>
                <a:spcPct val="0"/>
              </a:spcAft>
              <a:defRPr sz="2400" b="1">
                <a:solidFill>
                  <a:srgbClr val="00235A"/>
                </a:solidFill>
                <a:latin typeface="Arial" charset="0"/>
              </a:defRPr>
            </a:lvl7pPr>
            <a:lvl8pPr marL="1371600" algn="l" rtl="0" fontAlgn="base">
              <a:lnSpc>
                <a:spcPct val="70000"/>
              </a:lnSpc>
              <a:spcBef>
                <a:spcPct val="0"/>
              </a:spcBef>
              <a:spcAft>
                <a:spcPct val="0"/>
              </a:spcAft>
              <a:defRPr sz="2400" b="1">
                <a:solidFill>
                  <a:srgbClr val="00235A"/>
                </a:solidFill>
                <a:latin typeface="Arial" charset="0"/>
              </a:defRPr>
            </a:lvl8pPr>
            <a:lvl9pPr marL="1828800" algn="l" rtl="0" fontAlgn="base">
              <a:lnSpc>
                <a:spcPct val="70000"/>
              </a:lnSpc>
              <a:spcBef>
                <a:spcPct val="0"/>
              </a:spcBef>
              <a:spcAft>
                <a:spcPct val="0"/>
              </a:spcAft>
              <a:defRPr sz="2400" b="1">
                <a:solidFill>
                  <a:srgbClr val="00235A"/>
                </a:solidFill>
                <a:latin typeface="Arial" charset="0"/>
              </a:defRPr>
            </a:lvl9pPr>
          </a:lstStyle>
          <a:p>
            <a:pPr marL="0" marR="0" lvl="0" indent="0" algn="ctr" defTabSz="914400" rtl="0" eaLnBrk="0" fontAlgn="base" latinLnBrk="0" hangingPunct="0">
              <a:lnSpc>
                <a:spcPct val="70000"/>
              </a:lnSpc>
              <a:spcBef>
                <a:spcPct val="0"/>
              </a:spcBef>
              <a:spcAft>
                <a:spcPct val="0"/>
              </a:spcAft>
              <a:buClrTx/>
              <a:buSzTx/>
              <a:buFontTx/>
              <a:buNone/>
              <a:tabLst/>
              <a:defRPr/>
            </a:pPr>
            <a:r>
              <a:rPr kumimoji="0" lang="it-IT" sz="2800" b="1" i="0" u="none" strike="noStrike" kern="0" cap="none" spc="0" normalizeH="0" baseline="0" noProof="0" dirty="0" smtClean="0">
                <a:ln>
                  <a:noFill/>
                </a:ln>
                <a:solidFill>
                  <a:srgbClr val="FE9E0C"/>
                </a:solidFill>
                <a:effectLst/>
                <a:uLnTx/>
                <a:uFillTx/>
                <a:latin typeface="Arial"/>
                <a:ea typeface="+mj-ea"/>
                <a:cs typeface="+mj-cs"/>
              </a:rPr>
              <a:t>Raccomandazione (CSR) 4</a:t>
            </a:r>
            <a:endParaRPr kumimoji="0" lang="it-IT" sz="2800" b="1" i="0" u="none" strike="noStrike" kern="0" cap="none" spc="0" normalizeH="0" baseline="0" noProof="0" dirty="0">
              <a:ln>
                <a:noFill/>
              </a:ln>
              <a:solidFill>
                <a:srgbClr val="00235A"/>
              </a:solidFill>
              <a:effectLst/>
              <a:uLnTx/>
              <a:uFillTx/>
              <a:latin typeface="Arial"/>
              <a:ea typeface="+mj-ea"/>
              <a:cs typeface="+mj-cs"/>
            </a:endParaRPr>
          </a:p>
        </p:txBody>
      </p:sp>
    </p:spTree>
    <p:extLst>
      <p:ext uri="{BB962C8B-B14F-4D97-AF65-F5344CB8AC3E}">
        <p14:creationId xmlns:p14="http://schemas.microsoft.com/office/powerpoint/2010/main" val="19878608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txBox="1">
            <a:spLocks/>
          </p:cNvSpPr>
          <p:nvPr/>
        </p:nvSpPr>
        <p:spPr bwMode="auto">
          <a:xfrm>
            <a:off x="1484604" y="85521"/>
            <a:ext cx="9448800" cy="46497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sz="2400" b="1">
                <a:solidFill>
                  <a:srgbClr val="00235A"/>
                </a:solidFill>
                <a:latin typeface="+mj-lt"/>
                <a:ea typeface="+mj-ea"/>
                <a:cs typeface="+mj-cs"/>
              </a:defRPr>
            </a:lvl1pPr>
            <a:lvl2pPr algn="l" rtl="0" eaLnBrk="0" fontAlgn="base" hangingPunct="0">
              <a:lnSpc>
                <a:spcPct val="70000"/>
              </a:lnSpc>
              <a:spcBef>
                <a:spcPct val="0"/>
              </a:spcBef>
              <a:spcAft>
                <a:spcPct val="0"/>
              </a:spcAft>
              <a:defRPr sz="2400" b="1">
                <a:solidFill>
                  <a:srgbClr val="00235A"/>
                </a:solidFill>
                <a:latin typeface="Arial" charset="0"/>
              </a:defRPr>
            </a:lvl2pPr>
            <a:lvl3pPr algn="l" rtl="0" eaLnBrk="0" fontAlgn="base" hangingPunct="0">
              <a:lnSpc>
                <a:spcPct val="70000"/>
              </a:lnSpc>
              <a:spcBef>
                <a:spcPct val="0"/>
              </a:spcBef>
              <a:spcAft>
                <a:spcPct val="0"/>
              </a:spcAft>
              <a:defRPr sz="2400" b="1">
                <a:solidFill>
                  <a:srgbClr val="00235A"/>
                </a:solidFill>
                <a:latin typeface="Arial" charset="0"/>
              </a:defRPr>
            </a:lvl3pPr>
            <a:lvl4pPr algn="l" rtl="0" eaLnBrk="0" fontAlgn="base" hangingPunct="0">
              <a:lnSpc>
                <a:spcPct val="70000"/>
              </a:lnSpc>
              <a:spcBef>
                <a:spcPct val="0"/>
              </a:spcBef>
              <a:spcAft>
                <a:spcPct val="0"/>
              </a:spcAft>
              <a:defRPr sz="2400" b="1">
                <a:solidFill>
                  <a:srgbClr val="00235A"/>
                </a:solidFill>
                <a:latin typeface="Arial" charset="0"/>
              </a:defRPr>
            </a:lvl4pPr>
            <a:lvl5pPr algn="l" rtl="0" eaLnBrk="0" fontAlgn="base" hangingPunct="0">
              <a:lnSpc>
                <a:spcPct val="70000"/>
              </a:lnSpc>
              <a:spcBef>
                <a:spcPct val="0"/>
              </a:spcBef>
              <a:spcAft>
                <a:spcPct val="0"/>
              </a:spcAft>
              <a:defRPr sz="2400" b="1">
                <a:solidFill>
                  <a:srgbClr val="00235A"/>
                </a:solidFill>
                <a:latin typeface="Arial" charset="0"/>
              </a:defRPr>
            </a:lvl5pPr>
            <a:lvl6pPr marL="457200" algn="l" rtl="0" fontAlgn="base">
              <a:lnSpc>
                <a:spcPct val="70000"/>
              </a:lnSpc>
              <a:spcBef>
                <a:spcPct val="0"/>
              </a:spcBef>
              <a:spcAft>
                <a:spcPct val="0"/>
              </a:spcAft>
              <a:defRPr sz="2400" b="1">
                <a:solidFill>
                  <a:srgbClr val="00235A"/>
                </a:solidFill>
                <a:latin typeface="Arial" charset="0"/>
              </a:defRPr>
            </a:lvl6pPr>
            <a:lvl7pPr marL="914400" algn="l" rtl="0" fontAlgn="base">
              <a:lnSpc>
                <a:spcPct val="70000"/>
              </a:lnSpc>
              <a:spcBef>
                <a:spcPct val="0"/>
              </a:spcBef>
              <a:spcAft>
                <a:spcPct val="0"/>
              </a:spcAft>
              <a:defRPr sz="2400" b="1">
                <a:solidFill>
                  <a:srgbClr val="00235A"/>
                </a:solidFill>
                <a:latin typeface="Arial" charset="0"/>
              </a:defRPr>
            </a:lvl7pPr>
            <a:lvl8pPr marL="1371600" algn="l" rtl="0" fontAlgn="base">
              <a:lnSpc>
                <a:spcPct val="70000"/>
              </a:lnSpc>
              <a:spcBef>
                <a:spcPct val="0"/>
              </a:spcBef>
              <a:spcAft>
                <a:spcPct val="0"/>
              </a:spcAft>
              <a:defRPr sz="2400" b="1">
                <a:solidFill>
                  <a:srgbClr val="00235A"/>
                </a:solidFill>
                <a:latin typeface="Arial" charset="0"/>
              </a:defRPr>
            </a:lvl8pPr>
            <a:lvl9pPr marL="1828800" algn="l" rtl="0" fontAlgn="base">
              <a:lnSpc>
                <a:spcPct val="70000"/>
              </a:lnSpc>
              <a:spcBef>
                <a:spcPct val="0"/>
              </a:spcBef>
              <a:spcAft>
                <a:spcPct val="0"/>
              </a:spcAft>
              <a:defRPr sz="2400" b="1">
                <a:solidFill>
                  <a:srgbClr val="00235A"/>
                </a:solidFill>
                <a:latin typeface="Arial" charset="0"/>
              </a:defRPr>
            </a:lvl9pPr>
          </a:lstStyle>
          <a:p>
            <a:pPr marL="0" marR="0" lvl="0" indent="0" algn="ctr" defTabSz="914400" rtl="0" eaLnBrk="0" fontAlgn="base" latinLnBrk="0" hangingPunct="0">
              <a:lnSpc>
                <a:spcPct val="70000"/>
              </a:lnSpc>
              <a:spcBef>
                <a:spcPct val="0"/>
              </a:spcBef>
              <a:spcAft>
                <a:spcPct val="0"/>
              </a:spcAft>
              <a:buClrTx/>
              <a:buSzTx/>
              <a:buFontTx/>
              <a:buNone/>
              <a:tabLst/>
              <a:defRPr/>
            </a:pPr>
            <a:r>
              <a:rPr kumimoji="0" lang="it-IT" sz="2800" b="1" i="0" u="none" strike="noStrike" kern="0" cap="none" spc="0" normalizeH="0" baseline="0" noProof="0" dirty="0" smtClean="0">
                <a:ln>
                  <a:noFill/>
                </a:ln>
                <a:solidFill>
                  <a:srgbClr val="FE9E0C"/>
                </a:solidFill>
                <a:effectLst/>
                <a:uLnTx/>
                <a:uFillTx/>
                <a:latin typeface="Arial"/>
                <a:ea typeface="+mj-ea"/>
                <a:cs typeface="+mj-cs"/>
              </a:rPr>
              <a:t>Raccomandazione (CSR) 5 *</a:t>
            </a:r>
            <a:endParaRPr kumimoji="0" lang="it-IT" sz="2800" b="1" i="0" u="none" strike="noStrike" kern="0" cap="none" spc="0" normalizeH="0" baseline="0" noProof="0" dirty="0">
              <a:ln>
                <a:noFill/>
              </a:ln>
              <a:solidFill>
                <a:srgbClr val="00235A"/>
              </a:solidFill>
              <a:effectLst/>
              <a:uLnTx/>
              <a:uFillTx/>
              <a:latin typeface="Arial"/>
              <a:ea typeface="+mj-ea"/>
              <a:cs typeface="+mj-cs"/>
            </a:endParaRPr>
          </a:p>
        </p:txBody>
      </p:sp>
      <p:graphicFrame>
        <p:nvGraphicFramePr>
          <p:cNvPr id="3" name="Tabella 2"/>
          <p:cNvGraphicFramePr>
            <a:graphicFrameLocks noGrp="1"/>
          </p:cNvGraphicFramePr>
          <p:nvPr>
            <p:extLst>
              <p:ext uri="{D42A27DB-BD31-4B8C-83A1-F6EECF244321}">
                <p14:modId xmlns:p14="http://schemas.microsoft.com/office/powerpoint/2010/main" val="3315680598"/>
              </p:ext>
            </p:extLst>
          </p:nvPr>
        </p:nvGraphicFramePr>
        <p:xfrm>
          <a:off x="121298" y="522495"/>
          <a:ext cx="11952514" cy="6398700"/>
        </p:xfrm>
        <a:graphic>
          <a:graphicData uri="http://schemas.openxmlformats.org/drawingml/2006/table">
            <a:tbl>
              <a:tblPr firstRow="1" firstCol="1" bandRow="1"/>
              <a:tblGrid>
                <a:gridCol w="7603762"/>
                <a:gridCol w="4348752"/>
              </a:tblGrid>
              <a:tr h="608762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r>
                        <a:rPr lang="it-IT" sz="1650" b="0" dirty="0" smtClean="0">
                          <a:solidFill>
                            <a:schemeClr val="accent5">
                              <a:lumMod val="75000"/>
                            </a:schemeClr>
                          </a:solidFill>
                          <a:effectLst/>
                        </a:rPr>
                        <a:t>Valutare entro la fine del 2014 gli effetti delle riforme del mercato del lavoro e del quadro di fissazione dei salari sulla creazione di posti di lavoro, sulle procedure di licenziamento, sulla dicotomia del mercato del lavoro e sulla competitività di costo, valutando la necessità di ulteriori interventi. Adoperarsi per una </a:t>
                      </a:r>
                      <a:r>
                        <a:rPr lang="it-IT" sz="1650" b="0" dirty="0" smtClean="0">
                          <a:solidFill>
                            <a:srgbClr val="00B0F0"/>
                          </a:solidFill>
                          <a:effectLst/>
                        </a:rPr>
                        <a:t>maggiore </a:t>
                      </a:r>
                      <a:r>
                        <a:rPr lang="it-IT" sz="1650" b="0" dirty="0" smtClean="0">
                          <a:solidFill>
                            <a:schemeClr val="accent5">
                              <a:lumMod val="75000"/>
                            </a:schemeClr>
                          </a:solidFill>
                          <a:effectLst/>
                        </a:rPr>
                        <a:t>piena tutela sociale dei disoccupati, limitando tuttavia l'uso della cassa integrazione guadagni per facilitare la riallocazione della manodopera. Rafforzare il legame tra le politiche del mercato del lavoro attive e passive, a partire dalla presentazione di una tabella di marcia dettagliata degli interventi entro </a:t>
                      </a:r>
                      <a:r>
                        <a:rPr lang="it-IT" sz="1650" b="0" strike="sngStrike" dirty="0" smtClean="0">
                          <a:solidFill>
                            <a:schemeClr val="accent5">
                              <a:lumMod val="75000"/>
                            </a:schemeClr>
                          </a:solidFill>
                          <a:effectLst/>
                        </a:rPr>
                        <a:t>settembre</a:t>
                      </a:r>
                      <a:r>
                        <a:rPr lang="it-IT" sz="1650" b="0" dirty="0" smtClean="0">
                          <a:solidFill>
                            <a:schemeClr val="accent5">
                              <a:lumMod val="75000"/>
                            </a:schemeClr>
                          </a:solidFill>
                          <a:effectLst/>
                        </a:rPr>
                        <a:t> </a:t>
                      </a:r>
                      <a:r>
                        <a:rPr lang="it-IT" sz="1650" b="0" dirty="0" smtClean="0">
                          <a:solidFill>
                            <a:srgbClr val="00B0F0"/>
                          </a:solidFill>
                          <a:effectLst/>
                        </a:rPr>
                        <a:t>dicembre </a:t>
                      </a:r>
                      <a:r>
                        <a:rPr lang="it-IT" sz="1650" b="0" dirty="0" smtClean="0">
                          <a:solidFill>
                            <a:schemeClr val="accent5">
                              <a:lumMod val="75000"/>
                            </a:schemeClr>
                          </a:solidFill>
                          <a:effectLst/>
                        </a:rPr>
                        <a:t>2014, e potenziare il coordinamento e l'efficienza dei servizi pubblici per l'impiego in tutto il paese. Intervenire concretamente per aumentare il tasso di occupazione femminile, adottando entro marzo 2015 misure che riducano i disincentivi fiscali al lavoro delle persone che costituiscono la seconda fonte di reddito familiare, e fornire adeguati servizi di assistenza e custodia. Fornire in tutto il paese servizi idonei ai giovani non iscritti alle liste dei servizi pubblici per l'impiego ed esigere un impegno più forte da parte del settore privato a offrire apprendistati e tirocini di qualità entro la fine del 2014, in conformità agli obiettivi della garanzia per i giovani. Per far fronte al rischio di povertà e di esclusione sociale, estendere gradualmente il </a:t>
                      </a:r>
                      <a:r>
                        <a:rPr lang="it-IT" sz="1650" b="0" dirty="0" smtClean="0">
                          <a:solidFill>
                            <a:srgbClr val="00B0F0"/>
                          </a:solidFill>
                          <a:effectLst/>
                        </a:rPr>
                        <a:t>nuovo </a:t>
                      </a:r>
                      <a:r>
                        <a:rPr lang="it-IT" sz="1650" b="0" dirty="0" smtClean="0">
                          <a:solidFill>
                            <a:schemeClr val="accent5">
                              <a:lumMod val="75000"/>
                            </a:schemeClr>
                          </a:solidFill>
                          <a:effectLst/>
                        </a:rPr>
                        <a:t>regime pilota di assistenza sociale</a:t>
                      </a:r>
                      <a:r>
                        <a:rPr lang="it-IT" sz="1650" b="0" dirty="0" smtClean="0">
                          <a:solidFill>
                            <a:schemeClr val="bg1">
                              <a:lumMod val="75000"/>
                            </a:schemeClr>
                          </a:solidFill>
                          <a:effectLst/>
                        </a:rPr>
                        <a:t>, </a:t>
                      </a:r>
                      <a:r>
                        <a:rPr lang="it-IT" sz="1650" b="0" dirty="0" smtClean="0">
                          <a:solidFill>
                            <a:srgbClr val="00B0F0"/>
                          </a:solidFill>
                          <a:effectLst/>
                        </a:rPr>
                        <a:t>in conformità con gli obiettivi di bilancio</a:t>
                      </a:r>
                      <a:r>
                        <a:rPr lang="it-IT" sz="1650" b="0" dirty="0" smtClean="0">
                          <a:solidFill>
                            <a:schemeClr val="accent3">
                              <a:lumMod val="25000"/>
                            </a:schemeClr>
                          </a:solidFill>
                          <a:effectLst/>
                        </a:rPr>
                        <a:t>, </a:t>
                      </a:r>
                      <a:r>
                        <a:rPr lang="it-IT" sz="1650" b="0" strike="sngStrike" dirty="0" smtClean="0">
                          <a:solidFill>
                            <a:schemeClr val="accent5">
                              <a:lumMod val="75000"/>
                            </a:schemeClr>
                          </a:solidFill>
                          <a:effectLst/>
                        </a:rPr>
                        <a:t>senza incidenze di bilancio</a:t>
                      </a:r>
                      <a:r>
                        <a:rPr lang="it-IT" sz="1650" b="0" dirty="0" smtClean="0">
                          <a:solidFill>
                            <a:schemeClr val="accent5">
                              <a:lumMod val="75000"/>
                            </a:schemeClr>
                          </a:solidFill>
                          <a:effectLst/>
                        </a:rPr>
                        <a:t>, assicurando un'assegnazione mirata, una condizionalità rigorosa e un'applicazione uniforme su tutto il territorio, e rafforzarne la correlazione con le misure di attivazione; migliorare l'efficacia dei regimi di sostegno alla famiglia e la qualità dei servizi a favore dei nuclei familiari a basso reddito con figli.</a:t>
                      </a: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lnSpc>
                          <a:spcPct val="107000"/>
                        </a:lnSpc>
                        <a:spcAft>
                          <a:spcPts val="0"/>
                        </a:spcAft>
                      </a:pPr>
                      <a:r>
                        <a:rPr lang="it-IT" sz="2400" dirty="0" smtClean="0">
                          <a:solidFill>
                            <a:srgbClr val="C00000"/>
                          </a:solidFill>
                          <a:effectLst/>
                        </a:rPr>
                        <a:t>Mercato del lavoro</a:t>
                      </a:r>
                    </a:p>
                    <a:p>
                      <a:pPr marL="72000" indent="-72000" algn="l">
                        <a:lnSpc>
                          <a:spcPct val="100000"/>
                        </a:lnSpc>
                        <a:spcAft>
                          <a:spcPts val="0"/>
                        </a:spcAft>
                        <a:buFont typeface="Arial" panose="020B0604020202020204" pitchFamily="34" charset="0"/>
                        <a:buChar char="•"/>
                      </a:pPr>
                      <a:r>
                        <a:rPr lang="it-IT" sz="2400" dirty="0" smtClean="0">
                          <a:solidFill>
                            <a:srgbClr val="C00000"/>
                          </a:solidFill>
                          <a:effectLst/>
                        </a:rPr>
                        <a:t>attuazione e monitoraggio riforma </a:t>
                      </a:r>
                      <a:r>
                        <a:rPr lang="it-IT" sz="2400" dirty="0" err="1" smtClean="0">
                          <a:solidFill>
                            <a:srgbClr val="C00000"/>
                          </a:solidFill>
                          <a:effectLst/>
                        </a:rPr>
                        <a:t>MdL</a:t>
                      </a:r>
                      <a:r>
                        <a:rPr lang="it-IT" sz="2400" dirty="0" smtClean="0">
                          <a:solidFill>
                            <a:srgbClr val="C00000"/>
                          </a:solidFill>
                          <a:effectLst/>
                        </a:rPr>
                        <a:t>;</a:t>
                      </a:r>
                    </a:p>
                    <a:p>
                      <a:pPr marL="72000" indent="-72000" algn="l">
                        <a:lnSpc>
                          <a:spcPct val="100000"/>
                        </a:lnSpc>
                        <a:spcAft>
                          <a:spcPts val="0"/>
                        </a:spcAft>
                        <a:buFont typeface="Arial" panose="020B0604020202020204" pitchFamily="34" charset="0"/>
                        <a:buChar char="•"/>
                      </a:pPr>
                      <a:r>
                        <a:rPr lang="it-IT" sz="2400" dirty="0" smtClean="0">
                          <a:solidFill>
                            <a:srgbClr val="C00000"/>
                          </a:solidFill>
                          <a:effectLst/>
                        </a:rPr>
                        <a:t>occupazione (flessibilità, salari, disoccupazione sussidi – no CIG);</a:t>
                      </a:r>
                    </a:p>
                    <a:p>
                      <a:pPr marL="72000" indent="-72000" algn="l">
                        <a:lnSpc>
                          <a:spcPct val="100000"/>
                        </a:lnSpc>
                        <a:spcAft>
                          <a:spcPts val="0"/>
                        </a:spcAft>
                        <a:buFont typeface="Arial" panose="020B0604020202020204" pitchFamily="34" charset="0"/>
                        <a:buChar char="•"/>
                      </a:pPr>
                      <a:r>
                        <a:rPr lang="it-IT" sz="2400" dirty="0" smtClean="0">
                          <a:solidFill>
                            <a:srgbClr val="C00000"/>
                          </a:solidFill>
                          <a:effectLst/>
                        </a:rPr>
                        <a:t>servizi per il lavoro (politiche attive e passive);</a:t>
                      </a:r>
                    </a:p>
                    <a:p>
                      <a:pPr marL="72000" indent="-72000" algn="l">
                        <a:lnSpc>
                          <a:spcPct val="100000"/>
                        </a:lnSpc>
                        <a:spcAft>
                          <a:spcPts val="0"/>
                        </a:spcAft>
                        <a:buFont typeface="Arial" panose="020B0604020202020204" pitchFamily="34" charset="0"/>
                        <a:buChar char="•"/>
                      </a:pPr>
                      <a:r>
                        <a:rPr lang="it-IT" sz="2400" dirty="0" smtClean="0">
                          <a:solidFill>
                            <a:srgbClr val="C00000"/>
                          </a:solidFill>
                          <a:effectLst/>
                        </a:rPr>
                        <a:t>occupazione femminile (servizi assistenza e custodia);</a:t>
                      </a:r>
                    </a:p>
                    <a:p>
                      <a:pPr marL="72000" indent="-72000" algn="l">
                        <a:lnSpc>
                          <a:spcPct val="100000"/>
                        </a:lnSpc>
                        <a:spcAft>
                          <a:spcPts val="0"/>
                        </a:spcAft>
                        <a:buFont typeface="Arial" panose="020B0604020202020204" pitchFamily="34" charset="0"/>
                        <a:buChar char="•"/>
                      </a:pPr>
                      <a:r>
                        <a:rPr lang="it-IT" sz="2400" dirty="0" smtClean="0">
                          <a:solidFill>
                            <a:srgbClr val="C00000"/>
                          </a:solidFill>
                          <a:effectLst/>
                        </a:rPr>
                        <a:t>occupazione giovanile (tirocini, apprendistato);</a:t>
                      </a:r>
                    </a:p>
                    <a:p>
                      <a:pPr marL="72000" indent="-72000" algn="l">
                        <a:lnSpc>
                          <a:spcPct val="100000"/>
                        </a:lnSpc>
                        <a:spcAft>
                          <a:spcPts val="0"/>
                        </a:spcAft>
                        <a:buFont typeface="Arial" panose="020B0604020202020204" pitchFamily="34" charset="0"/>
                        <a:buChar char="•"/>
                      </a:pPr>
                      <a:r>
                        <a:rPr lang="it-IT" sz="2400" dirty="0" smtClean="0">
                          <a:solidFill>
                            <a:srgbClr val="C00000"/>
                          </a:solidFill>
                          <a:effectLst/>
                        </a:rPr>
                        <a:t>lotta povertà e esclusione sociale (miglioramento qualità servizi).</a:t>
                      </a:r>
                      <a:endParaRPr lang="it-IT" sz="1800" i="1" dirty="0" smtClean="0">
                        <a:solidFill>
                          <a:schemeClr val="accent3">
                            <a:lumMod val="25000"/>
                          </a:schemeClr>
                        </a:solidFill>
                        <a:effectLst/>
                      </a:endParaRPr>
                    </a:p>
                    <a:p>
                      <a:pPr marL="0" indent="0" algn="r">
                        <a:lnSpc>
                          <a:spcPct val="100000"/>
                        </a:lnSpc>
                        <a:spcAft>
                          <a:spcPts val="0"/>
                        </a:spcAft>
                        <a:buFont typeface="Arial" panose="020B0604020202020204" pitchFamily="34" charset="0"/>
                        <a:buNone/>
                      </a:pPr>
                      <a:r>
                        <a:rPr lang="it-IT" sz="1800" i="1" dirty="0" smtClean="0">
                          <a:solidFill>
                            <a:schemeClr val="accent5">
                              <a:lumMod val="75000"/>
                            </a:schemeClr>
                          </a:solidFill>
                          <a:effectLst/>
                        </a:rPr>
                        <a:t>*</a:t>
                      </a:r>
                      <a:r>
                        <a:rPr lang="it-IT" sz="1800" i="1" dirty="0" err="1" smtClean="0">
                          <a:solidFill>
                            <a:schemeClr val="accent5">
                              <a:lumMod val="75000"/>
                            </a:schemeClr>
                          </a:solidFill>
                          <a:effectLst/>
                        </a:rPr>
                        <a:t>cfr</a:t>
                      </a:r>
                      <a:r>
                        <a:rPr lang="it-IT" sz="1800" i="1" dirty="0" smtClean="0">
                          <a:solidFill>
                            <a:schemeClr val="accent5">
                              <a:lumMod val="75000"/>
                            </a:schemeClr>
                          </a:solidFill>
                          <a:effectLst/>
                        </a:rPr>
                        <a:t> </a:t>
                      </a:r>
                      <a:r>
                        <a:rPr lang="it-IT" sz="1800" i="1" dirty="0" err="1" smtClean="0">
                          <a:solidFill>
                            <a:schemeClr val="accent5">
                              <a:lumMod val="75000"/>
                            </a:schemeClr>
                          </a:solidFill>
                          <a:effectLst/>
                        </a:rPr>
                        <a:t>consideranda</a:t>
                      </a:r>
                      <a:r>
                        <a:rPr lang="it-IT" sz="1800" i="1" dirty="0" smtClean="0">
                          <a:solidFill>
                            <a:schemeClr val="accent5">
                              <a:lumMod val="75000"/>
                            </a:schemeClr>
                          </a:solidFill>
                          <a:effectLst/>
                        </a:rPr>
                        <a:t> 13</a:t>
                      </a: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21056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endParaRPr lang="it-IT" sz="800"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lvl="0" indent="0" algn="l">
                        <a:lnSpc>
                          <a:spcPct val="107000"/>
                        </a:lnSpc>
                        <a:spcAft>
                          <a:spcPts val="0"/>
                        </a:spcAft>
                        <a:buFont typeface="Symbol" panose="05050102010706020507" pitchFamily="18" charset="2"/>
                        <a:buNone/>
                      </a:pPr>
                      <a:endParaRPr lang="it-IT" sz="1000"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33628678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2789137734"/>
              </p:ext>
            </p:extLst>
          </p:nvPr>
        </p:nvGraphicFramePr>
        <p:xfrm>
          <a:off x="214605" y="1035698"/>
          <a:ext cx="11859207" cy="5719665"/>
        </p:xfrm>
        <a:graphic>
          <a:graphicData uri="http://schemas.openxmlformats.org/drawingml/2006/table">
            <a:tbl>
              <a:tblPr firstRow="1" firstCol="1" bandRow="1"/>
              <a:tblGrid>
                <a:gridCol w="5901660"/>
                <a:gridCol w="5957547"/>
              </a:tblGrid>
              <a:tr h="5305163">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r>
                        <a:rPr lang="it-IT" sz="1800" b="0" dirty="0" smtClean="0">
                          <a:solidFill>
                            <a:schemeClr val="accent5">
                              <a:lumMod val="75000"/>
                            </a:schemeClr>
                          </a:solidFill>
                          <a:effectLst/>
                        </a:rPr>
                        <a:t>Rendere operativo il sistema nazionale per la valutazione degli istituti scolastici per migliorare i risultati della scuola e, di conseguenza, ridurre i tassi di abbandono scolastico; accrescere l'apprendimento basato sul lavoro negli istituti per l'istruzione e la formazione professionale del ciclo secondario superiore e rafforzare l'orientamento professione nel ciclo terziario; istituire un registro nazionale delle qualifiche per garantire un ampio riconoscimento delle competenze; assicurare che i finanziamenti pubblici premino in modo più congruo la qualità dell'istruzione superiore e della ricerca.</a:t>
                      </a: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lnSpc>
                          <a:spcPct val="107000"/>
                        </a:lnSpc>
                        <a:spcAft>
                          <a:spcPts val="0"/>
                        </a:spcAft>
                      </a:pPr>
                      <a:r>
                        <a:rPr lang="it-IT" sz="2400" dirty="0" smtClean="0">
                          <a:solidFill>
                            <a:srgbClr val="C00000"/>
                          </a:solidFill>
                          <a:effectLst/>
                        </a:rPr>
                        <a:t>Formazione e scuola</a:t>
                      </a:r>
                    </a:p>
                    <a:p>
                      <a:pPr algn="ctr">
                        <a:lnSpc>
                          <a:spcPct val="107000"/>
                        </a:lnSpc>
                        <a:spcAft>
                          <a:spcPts val="0"/>
                        </a:spcAft>
                      </a:pPr>
                      <a:endParaRPr lang="it-IT" sz="1000" dirty="0" smtClean="0">
                        <a:solidFill>
                          <a:srgbClr val="C00000"/>
                        </a:solidFill>
                        <a:effectLst/>
                      </a:endParaRP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valutazione istituti scolatici (qualità e capitale umano);</a:t>
                      </a: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formazione pratica, istruzione formazione professionale e orientamento;</a:t>
                      </a: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registro nazionale qualifiche;</a:t>
                      </a: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finanziamenti a università per ricerca e innovazione</a:t>
                      </a:r>
                    </a:p>
                    <a:p>
                      <a:pPr marL="108000" indent="-108000" algn="l">
                        <a:lnSpc>
                          <a:spcPct val="100000"/>
                        </a:lnSpc>
                        <a:spcAft>
                          <a:spcPts val="0"/>
                        </a:spcAft>
                        <a:buFont typeface="Arial" panose="020B0604020202020204" pitchFamily="34" charset="0"/>
                        <a:buChar char="•"/>
                      </a:pPr>
                      <a:endParaRPr lang="it-IT" sz="2400" dirty="0" smtClean="0">
                        <a:solidFill>
                          <a:srgbClr val="C00000"/>
                        </a:solidFill>
                        <a:effectLst/>
                      </a:endParaRPr>
                    </a:p>
                    <a:p>
                      <a:pPr marL="108000" indent="-108000" algn="l">
                        <a:lnSpc>
                          <a:spcPct val="100000"/>
                        </a:lnSpc>
                        <a:spcAft>
                          <a:spcPts val="0"/>
                        </a:spcAft>
                        <a:buFont typeface="Arial" panose="020B0604020202020204" pitchFamily="34" charset="0"/>
                        <a:buChar char="•"/>
                      </a:pPr>
                      <a:endParaRPr lang="it-IT" sz="2400" dirty="0" smtClean="0">
                        <a:solidFill>
                          <a:srgbClr val="C00000"/>
                        </a:solidFill>
                        <a:effectLst/>
                      </a:endParaRPr>
                    </a:p>
                    <a:p>
                      <a:pPr marL="108000" indent="-108000" algn="l">
                        <a:lnSpc>
                          <a:spcPct val="100000"/>
                        </a:lnSpc>
                        <a:spcAft>
                          <a:spcPts val="0"/>
                        </a:spcAft>
                        <a:buFont typeface="Arial" panose="020B0604020202020204" pitchFamily="34" charset="0"/>
                        <a:buChar char="•"/>
                      </a:pPr>
                      <a:endParaRPr lang="it-IT" sz="2400" dirty="0" smtClean="0">
                        <a:solidFill>
                          <a:srgbClr val="C00000"/>
                        </a:solidFill>
                        <a:effectLst/>
                      </a:endParaRPr>
                    </a:p>
                    <a:p>
                      <a:pPr marL="0" indent="0" algn="r">
                        <a:lnSpc>
                          <a:spcPct val="100000"/>
                        </a:lnSpc>
                        <a:spcAft>
                          <a:spcPts val="0"/>
                        </a:spcAft>
                        <a:buFont typeface="Arial" panose="020B0604020202020204" pitchFamily="34" charset="0"/>
                        <a:buNone/>
                      </a:pPr>
                      <a:endParaRPr lang="it-IT" sz="1800" i="1" dirty="0" smtClean="0">
                        <a:solidFill>
                          <a:schemeClr val="accent5">
                            <a:lumMod val="75000"/>
                          </a:schemeClr>
                        </a:solidFill>
                        <a:effectLst/>
                      </a:endParaRPr>
                    </a:p>
                    <a:p>
                      <a:pPr marL="0" indent="0" algn="r">
                        <a:lnSpc>
                          <a:spcPct val="100000"/>
                        </a:lnSpc>
                        <a:spcAft>
                          <a:spcPts val="0"/>
                        </a:spcAft>
                        <a:buFont typeface="Arial" panose="020B0604020202020204" pitchFamily="34" charset="0"/>
                        <a:buNone/>
                      </a:pPr>
                      <a:r>
                        <a:rPr lang="it-IT" sz="1800" i="1" dirty="0" smtClean="0">
                          <a:solidFill>
                            <a:schemeClr val="accent5">
                              <a:lumMod val="75000"/>
                            </a:schemeClr>
                          </a:solidFill>
                          <a:effectLst/>
                        </a:rPr>
                        <a:t>*</a:t>
                      </a:r>
                      <a:r>
                        <a:rPr lang="it-IT" sz="1800" i="1" dirty="0" err="1" smtClean="0">
                          <a:solidFill>
                            <a:schemeClr val="accent5">
                              <a:lumMod val="75000"/>
                            </a:schemeClr>
                          </a:solidFill>
                          <a:effectLst/>
                        </a:rPr>
                        <a:t>cfr</a:t>
                      </a:r>
                      <a:r>
                        <a:rPr lang="it-IT" sz="1800" i="1" baseline="0" dirty="0" smtClean="0">
                          <a:solidFill>
                            <a:schemeClr val="accent5">
                              <a:lumMod val="75000"/>
                            </a:schemeClr>
                          </a:solidFill>
                          <a:effectLst/>
                        </a:rPr>
                        <a:t> </a:t>
                      </a:r>
                      <a:r>
                        <a:rPr lang="it-IT" sz="1800" i="1" baseline="0" dirty="0" err="1" smtClean="0">
                          <a:solidFill>
                            <a:schemeClr val="accent5">
                              <a:lumMod val="75000"/>
                            </a:schemeClr>
                          </a:solidFill>
                          <a:effectLst/>
                        </a:rPr>
                        <a:t>consideranda</a:t>
                      </a:r>
                      <a:r>
                        <a:rPr lang="it-IT" sz="1800" i="1" baseline="0" dirty="0" smtClean="0">
                          <a:solidFill>
                            <a:schemeClr val="accent5">
                              <a:lumMod val="75000"/>
                            </a:schemeClr>
                          </a:solidFill>
                          <a:effectLst/>
                        </a:rPr>
                        <a:t> 14</a:t>
                      </a:r>
                      <a:endParaRPr lang="it-IT" sz="1800" i="1" dirty="0" smtClean="0">
                        <a:solidFill>
                          <a:schemeClr val="accent5">
                            <a:lumMod val="75000"/>
                          </a:schemeClr>
                        </a:solidFill>
                        <a:effectLst/>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414502">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endParaRPr lang="it-IT" sz="800"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lvl="0" indent="0" algn="l">
                        <a:lnSpc>
                          <a:spcPct val="107000"/>
                        </a:lnSpc>
                        <a:spcAft>
                          <a:spcPts val="0"/>
                        </a:spcAft>
                        <a:buFont typeface="Symbol" panose="05050102010706020507" pitchFamily="18" charset="2"/>
                        <a:buNone/>
                      </a:pPr>
                      <a:endParaRPr lang="it-IT" sz="2000"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3" name="Titolo 1"/>
          <p:cNvSpPr txBox="1">
            <a:spLocks/>
          </p:cNvSpPr>
          <p:nvPr/>
        </p:nvSpPr>
        <p:spPr bwMode="auto">
          <a:xfrm>
            <a:off x="1419290" y="384109"/>
            <a:ext cx="9448800" cy="46497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sz="2400" b="1">
                <a:solidFill>
                  <a:srgbClr val="00235A"/>
                </a:solidFill>
                <a:latin typeface="+mj-lt"/>
                <a:ea typeface="+mj-ea"/>
                <a:cs typeface="+mj-cs"/>
              </a:defRPr>
            </a:lvl1pPr>
            <a:lvl2pPr algn="l" rtl="0" eaLnBrk="0" fontAlgn="base" hangingPunct="0">
              <a:lnSpc>
                <a:spcPct val="70000"/>
              </a:lnSpc>
              <a:spcBef>
                <a:spcPct val="0"/>
              </a:spcBef>
              <a:spcAft>
                <a:spcPct val="0"/>
              </a:spcAft>
              <a:defRPr sz="2400" b="1">
                <a:solidFill>
                  <a:srgbClr val="00235A"/>
                </a:solidFill>
                <a:latin typeface="Arial" charset="0"/>
              </a:defRPr>
            </a:lvl2pPr>
            <a:lvl3pPr algn="l" rtl="0" eaLnBrk="0" fontAlgn="base" hangingPunct="0">
              <a:lnSpc>
                <a:spcPct val="70000"/>
              </a:lnSpc>
              <a:spcBef>
                <a:spcPct val="0"/>
              </a:spcBef>
              <a:spcAft>
                <a:spcPct val="0"/>
              </a:spcAft>
              <a:defRPr sz="2400" b="1">
                <a:solidFill>
                  <a:srgbClr val="00235A"/>
                </a:solidFill>
                <a:latin typeface="Arial" charset="0"/>
              </a:defRPr>
            </a:lvl3pPr>
            <a:lvl4pPr algn="l" rtl="0" eaLnBrk="0" fontAlgn="base" hangingPunct="0">
              <a:lnSpc>
                <a:spcPct val="70000"/>
              </a:lnSpc>
              <a:spcBef>
                <a:spcPct val="0"/>
              </a:spcBef>
              <a:spcAft>
                <a:spcPct val="0"/>
              </a:spcAft>
              <a:defRPr sz="2400" b="1">
                <a:solidFill>
                  <a:srgbClr val="00235A"/>
                </a:solidFill>
                <a:latin typeface="Arial" charset="0"/>
              </a:defRPr>
            </a:lvl4pPr>
            <a:lvl5pPr algn="l" rtl="0" eaLnBrk="0" fontAlgn="base" hangingPunct="0">
              <a:lnSpc>
                <a:spcPct val="70000"/>
              </a:lnSpc>
              <a:spcBef>
                <a:spcPct val="0"/>
              </a:spcBef>
              <a:spcAft>
                <a:spcPct val="0"/>
              </a:spcAft>
              <a:defRPr sz="2400" b="1">
                <a:solidFill>
                  <a:srgbClr val="00235A"/>
                </a:solidFill>
                <a:latin typeface="Arial" charset="0"/>
              </a:defRPr>
            </a:lvl5pPr>
            <a:lvl6pPr marL="457200" algn="l" rtl="0" fontAlgn="base">
              <a:lnSpc>
                <a:spcPct val="70000"/>
              </a:lnSpc>
              <a:spcBef>
                <a:spcPct val="0"/>
              </a:spcBef>
              <a:spcAft>
                <a:spcPct val="0"/>
              </a:spcAft>
              <a:defRPr sz="2400" b="1">
                <a:solidFill>
                  <a:srgbClr val="00235A"/>
                </a:solidFill>
                <a:latin typeface="Arial" charset="0"/>
              </a:defRPr>
            </a:lvl6pPr>
            <a:lvl7pPr marL="914400" algn="l" rtl="0" fontAlgn="base">
              <a:lnSpc>
                <a:spcPct val="70000"/>
              </a:lnSpc>
              <a:spcBef>
                <a:spcPct val="0"/>
              </a:spcBef>
              <a:spcAft>
                <a:spcPct val="0"/>
              </a:spcAft>
              <a:defRPr sz="2400" b="1">
                <a:solidFill>
                  <a:srgbClr val="00235A"/>
                </a:solidFill>
                <a:latin typeface="Arial" charset="0"/>
              </a:defRPr>
            </a:lvl7pPr>
            <a:lvl8pPr marL="1371600" algn="l" rtl="0" fontAlgn="base">
              <a:lnSpc>
                <a:spcPct val="70000"/>
              </a:lnSpc>
              <a:spcBef>
                <a:spcPct val="0"/>
              </a:spcBef>
              <a:spcAft>
                <a:spcPct val="0"/>
              </a:spcAft>
              <a:defRPr sz="2400" b="1">
                <a:solidFill>
                  <a:srgbClr val="00235A"/>
                </a:solidFill>
                <a:latin typeface="Arial" charset="0"/>
              </a:defRPr>
            </a:lvl8pPr>
            <a:lvl9pPr marL="1828800" algn="l" rtl="0" fontAlgn="base">
              <a:lnSpc>
                <a:spcPct val="70000"/>
              </a:lnSpc>
              <a:spcBef>
                <a:spcPct val="0"/>
              </a:spcBef>
              <a:spcAft>
                <a:spcPct val="0"/>
              </a:spcAft>
              <a:defRPr sz="2400" b="1">
                <a:solidFill>
                  <a:srgbClr val="00235A"/>
                </a:solidFill>
                <a:latin typeface="Arial" charset="0"/>
              </a:defRPr>
            </a:lvl9pPr>
          </a:lstStyle>
          <a:p>
            <a:pPr marL="0" marR="0" lvl="0" indent="0" algn="ctr" defTabSz="914400" rtl="0" eaLnBrk="0" fontAlgn="base" latinLnBrk="0" hangingPunct="0">
              <a:lnSpc>
                <a:spcPct val="70000"/>
              </a:lnSpc>
              <a:spcBef>
                <a:spcPct val="0"/>
              </a:spcBef>
              <a:spcAft>
                <a:spcPct val="0"/>
              </a:spcAft>
              <a:buClrTx/>
              <a:buSzTx/>
              <a:buFontTx/>
              <a:buNone/>
              <a:tabLst/>
              <a:defRPr/>
            </a:pPr>
            <a:r>
              <a:rPr kumimoji="0" lang="it-IT" sz="2800" b="1" i="0" u="none" strike="noStrike" kern="0" cap="none" spc="0" normalizeH="0" baseline="0" noProof="0" smtClean="0">
                <a:ln>
                  <a:noFill/>
                </a:ln>
                <a:solidFill>
                  <a:srgbClr val="FE9E0C"/>
                </a:solidFill>
                <a:effectLst/>
                <a:uLnTx/>
                <a:uFillTx/>
                <a:latin typeface="Arial"/>
                <a:ea typeface="+mj-ea"/>
                <a:cs typeface="+mj-cs"/>
              </a:rPr>
              <a:t>Raccomandazione (CSR) 6 *</a:t>
            </a:r>
            <a:endParaRPr kumimoji="0" lang="it-IT" sz="2800" b="1" i="0" u="none" strike="noStrike" kern="0" cap="none" spc="0" normalizeH="0" baseline="0" noProof="0" dirty="0">
              <a:ln>
                <a:noFill/>
              </a:ln>
              <a:solidFill>
                <a:srgbClr val="00235A"/>
              </a:solidFill>
              <a:effectLst/>
              <a:uLnTx/>
              <a:uFillTx/>
              <a:latin typeface="Arial"/>
              <a:ea typeface="+mj-ea"/>
              <a:cs typeface="+mj-cs"/>
            </a:endParaRPr>
          </a:p>
        </p:txBody>
      </p:sp>
    </p:spTree>
    <p:extLst>
      <p:ext uri="{BB962C8B-B14F-4D97-AF65-F5344CB8AC3E}">
        <p14:creationId xmlns:p14="http://schemas.microsoft.com/office/powerpoint/2010/main" val="23524387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1553356106"/>
              </p:ext>
            </p:extLst>
          </p:nvPr>
        </p:nvGraphicFramePr>
        <p:xfrm>
          <a:off x="93308" y="783768"/>
          <a:ext cx="12008496" cy="6196076"/>
        </p:xfrm>
        <a:graphic>
          <a:graphicData uri="http://schemas.openxmlformats.org/drawingml/2006/table">
            <a:tbl>
              <a:tblPr firstRow="1" firstCol="1" bandRow="1"/>
              <a:tblGrid>
                <a:gridCol w="5625093"/>
                <a:gridCol w="6383403"/>
              </a:tblGrid>
              <a:tr h="567495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r>
                        <a:rPr lang="it-IT" sz="1800" b="0" dirty="0" smtClean="0">
                          <a:solidFill>
                            <a:schemeClr val="accent5">
                              <a:lumMod val="75000"/>
                            </a:schemeClr>
                          </a:solidFill>
                          <a:effectLst/>
                        </a:rPr>
                        <a:t>Approvare la normativa in itinere</a:t>
                      </a:r>
                      <a:r>
                        <a:rPr lang="it-IT" sz="1800" b="0" dirty="0" smtClean="0">
                          <a:solidFill>
                            <a:schemeClr val="accent3">
                              <a:lumMod val="25000"/>
                            </a:schemeClr>
                          </a:solidFill>
                          <a:effectLst/>
                        </a:rPr>
                        <a:t> </a:t>
                      </a:r>
                      <a:r>
                        <a:rPr lang="it-IT" sz="1800" b="0" dirty="0" smtClean="0">
                          <a:solidFill>
                            <a:srgbClr val="00B0F0"/>
                          </a:solidFill>
                          <a:effectLst/>
                        </a:rPr>
                        <a:t>o altre misure equivalenti</a:t>
                      </a:r>
                      <a:r>
                        <a:rPr lang="it-IT" sz="1800" b="0" dirty="0" smtClean="0">
                          <a:solidFill>
                            <a:schemeClr val="accent3">
                              <a:lumMod val="25000"/>
                            </a:schemeClr>
                          </a:solidFill>
                          <a:effectLst/>
                        </a:rPr>
                        <a:t> </a:t>
                      </a:r>
                      <a:r>
                        <a:rPr lang="it-IT" sz="1800" b="0" dirty="0" smtClean="0">
                          <a:solidFill>
                            <a:schemeClr val="accent5">
                              <a:lumMod val="75000"/>
                            </a:schemeClr>
                          </a:solidFill>
                          <a:effectLst/>
                        </a:rPr>
                        <a:t>volta a semplificare il contesto normativo a vantaggio delle imprese e dei cittadini e colmare le lacune attuative delle leggi in vigore. Promuovere l'apertura del mercato e rimuovere gli ostacoli rimanenti e le restrizioni alla concorrenza nei settori dei servizi professionali e dei servizi pubblici locali, delle assicurazioni, della distribuzione dei carburanti, del commercio al dettaglio e dei servizi postali. Potenziare l'efficienza degli appalti pubblici, specialmente tramite la semplificazione delle procedure attraverso</a:t>
                      </a:r>
                      <a:r>
                        <a:rPr lang="it-IT" sz="1800" b="0" dirty="0" smtClean="0">
                          <a:solidFill>
                            <a:schemeClr val="accent3">
                              <a:lumMod val="25000"/>
                            </a:schemeClr>
                          </a:solidFill>
                          <a:effectLst/>
                        </a:rPr>
                        <a:t> </a:t>
                      </a:r>
                      <a:r>
                        <a:rPr lang="it-IT" sz="1800" b="0" dirty="0" smtClean="0">
                          <a:solidFill>
                            <a:srgbClr val="00B0F0"/>
                          </a:solidFill>
                          <a:effectLst/>
                        </a:rPr>
                        <a:t>il miglior</a:t>
                      </a:r>
                      <a:r>
                        <a:rPr lang="it-IT" sz="1800" b="0" dirty="0" smtClean="0">
                          <a:solidFill>
                            <a:schemeClr val="bg1">
                              <a:lumMod val="75000"/>
                            </a:schemeClr>
                          </a:solidFill>
                          <a:effectLst/>
                        </a:rPr>
                        <a:t> </a:t>
                      </a:r>
                      <a:r>
                        <a:rPr lang="it-IT" sz="1800" b="0" dirty="0" smtClean="0">
                          <a:solidFill>
                            <a:schemeClr val="accent5">
                              <a:lumMod val="75000"/>
                            </a:schemeClr>
                          </a:solidFill>
                          <a:effectLst/>
                        </a:rPr>
                        <a:t>uso degli appalti elettronici, la razionalizzazione delle centrali d'acquisto e la garanzia della corretta applicazione delle regole relative alle fasi precedenti e successive all'aggiudicazione; in materia di servizi pubblici locali, applicare con rigore la normativa che impone di rettificare entro il 31 dicembre 2014 i contratti che non ottemperano alle disposizioni sugli affidamenti in </a:t>
                      </a:r>
                      <a:r>
                        <a:rPr lang="it-IT" sz="1800" b="0" dirty="0" err="1" smtClean="0">
                          <a:solidFill>
                            <a:schemeClr val="accent5">
                              <a:lumMod val="75000"/>
                            </a:schemeClr>
                          </a:solidFill>
                          <a:effectLst/>
                        </a:rPr>
                        <a:t>house</a:t>
                      </a:r>
                      <a:r>
                        <a:rPr lang="it-IT" sz="1800" b="0" dirty="0" smtClean="0">
                          <a:solidFill>
                            <a:schemeClr val="accent5">
                              <a:lumMod val="75000"/>
                            </a:schemeClr>
                          </a:solidFill>
                          <a:effectLst/>
                        </a:rPr>
                        <a:t>.</a:t>
                      </a: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lnSpc>
                          <a:spcPct val="107000"/>
                        </a:lnSpc>
                        <a:spcAft>
                          <a:spcPts val="0"/>
                        </a:spcAft>
                      </a:pPr>
                      <a:r>
                        <a:rPr lang="it-IT" sz="2400" dirty="0" smtClean="0">
                          <a:solidFill>
                            <a:srgbClr val="C00000"/>
                          </a:solidFill>
                          <a:effectLst/>
                        </a:rPr>
                        <a:t>Mercato dei servizi professionali e pubblici locali</a:t>
                      </a:r>
                    </a:p>
                    <a:p>
                      <a:pPr algn="ctr">
                        <a:lnSpc>
                          <a:spcPct val="107000"/>
                        </a:lnSpc>
                        <a:spcAft>
                          <a:spcPts val="0"/>
                        </a:spcAft>
                      </a:pPr>
                      <a:endParaRPr lang="it-IT" sz="1000" dirty="0" smtClean="0">
                        <a:solidFill>
                          <a:srgbClr val="C00000"/>
                        </a:solidFill>
                        <a:effectLst/>
                      </a:endParaRP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semplificazione e</a:t>
                      </a:r>
                      <a:r>
                        <a:rPr lang="it-IT" sz="2400" baseline="0" dirty="0" smtClean="0">
                          <a:solidFill>
                            <a:srgbClr val="C00000"/>
                          </a:solidFill>
                          <a:effectLst/>
                        </a:rPr>
                        <a:t> </a:t>
                      </a:r>
                      <a:r>
                        <a:rPr lang="it-IT" sz="2400" dirty="0" smtClean="0">
                          <a:solidFill>
                            <a:srgbClr val="C00000"/>
                          </a:solidFill>
                          <a:effectLst/>
                        </a:rPr>
                        <a:t>liberalizzazione;</a:t>
                      </a: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concorrenza servizi pubblici locali;</a:t>
                      </a: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appalti pubblici (semplificazione e razionalizzazione centrali d’acquisto);</a:t>
                      </a:r>
                    </a:p>
                    <a:p>
                      <a:pPr marL="108000" indent="-108000" algn="l">
                        <a:lnSpc>
                          <a:spcPct val="100000"/>
                        </a:lnSpc>
                        <a:spcAft>
                          <a:spcPts val="0"/>
                        </a:spcAft>
                        <a:buFont typeface="Arial" panose="020B0604020202020204" pitchFamily="34" charset="0"/>
                        <a:buChar char="•"/>
                      </a:pPr>
                      <a:r>
                        <a:rPr lang="it-IT" sz="2400" dirty="0" smtClean="0">
                          <a:solidFill>
                            <a:srgbClr val="C00000"/>
                          </a:solidFill>
                          <a:effectLst/>
                        </a:rPr>
                        <a:t>servizi pubblici locali (applicazione normativa affidamenti </a:t>
                      </a:r>
                      <a:r>
                        <a:rPr lang="it-IT" sz="2400" i="1" dirty="0" smtClean="0">
                          <a:solidFill>
                            <a:srgbClr val="C00000"/>
                          </a:solidFill>
                          <a:effectLst/>
                        </a:rPr>
                        <a:t>in </a:t>
                      </a:r>
                      <a:r>
                        <a:rPr lang="it-IT" sz="2400" i="1" dirty="0" err="1" smtClean="0">
                          <a:solidFill>
                            <a:srgbClr val="C00000"/>
                          </a:solidFill>
                          <a:effectLst/>
                        </a:rPr>
                        <a:t>house</a:t>
                      </a:r>
                      <a:r>
                        <a:rPr lang="it-IT" sz="2400" dirty="0" smtClean="0">
                          <a:solidFill>
                            <a:srgbClr val="C00000"/>
                          </a:solidFill>
                          <a:effectLst/>
                        </a:rPr>
                        <a:t>)</a:t>
                      </a:r>
                    </a:p>
                    <a:p>
                      <a:pPr marL="108000" indent="-108000" algn="l">
                        <a:lnSpc>
                          <a:spcPct val="100000"/>
                        </a:lnSpc>
                        <a:spcAft>
                          <a:spcPts val="0"/>
                        </a:spcAft>
                        <a:buFont typeface="Arial" panose="020B0604020202020204" pitchFamily="34" charset="0"/>
                        <a:buChar char="•"/>
                      </a:pPr>
                      <a:endParaRPr lang="it-IT" sz="2400" dirty="0" smtClean="0">
                        <a:solidFill>
                          <a:srgbClr val="C00000"/>
                        </a:solidFill>
                        <a:effectLst/>
                      </a:endParaRPr>
                    </a:p>
                    <a:p>
                      <a:pPr marL="108000" indent="-108000" algn="l">
                        <a:lnSpc>
                          <a:spcPct val="100000"/>
                        </a:lnSpc>
                        <a:spcAft>
                          <a:spcPts val="0"/>
                        </a:spcAft>
                        <a:buFont typeface="Arial" panose="020B0604020202020204" pitchFamily="34" charset="0"/>
                        <a:buChar char="•"/>
                      </a:pPr>
                      <a:endParaRPr lang="it-IT" sz="2400" dirty="0" smtClean="0">
                        <a:solidFill>
                          <a:srgbClr val="C00000"/>
                        </a:solidFill>
                        <a:effectLst/>
                      </a:endParaRPr>
                    </a:p>
                    <a:p>
                      <a:pPr marL="0" indent="0" algn="r">
                        <a:lnSpc>
                          <a:spcPct val="100000"/>
                        </a:lnSpc>
                        <a:spcAft>
                          <a:spcPts val="0"/>
                        </a:spcAft>
                        <a:buFont typeface="Arial" panose="020B0604020202020204" pitchFamily="34" charset="0"/>
                        <a:buNone/>
                      </a:pPr>
                      <a:endParaRPr lang="it-IT" sz="1800" i="1" dirty="0" smtClean="0">
                        <a:solidFill>
                          <a:schemeClr val="accent3">
                            <a:lumMod val="25000"/>
                          </a:schemeClr>
                        </a:solidFill>
                        <a:effectLst/>
                      </a:endParaRPr>
                    </a:p>
                    <a:p>
                      <a:pPr marL="0" indent="0" algn="r">
                        <a:lnSpc>
                          <a:spcPct val="100000"/>
                        </a:lnSpc>
                        <a:spcAft>
                          <a:spcPts val="0"/>
                        </a:spcAft>
                        <a:buFont typeface="Arial" panose="020B0604020202020204" pitchFamily="34" charset="0"/>
                        <a:buNone/>
                      </a:pPr>
                      <a:endParaRPr lang="it-IT" sz="1800" i="1" dirty="0" smtClean="0">
                        <a:solidFill>
                          <a:schemeClr val="accent3">
                            <a:lumMod val="25000"/>
                          </a:schemeClr>
                        </a:solidFill>
                        <a:effectLst/>
                      </a:endParaRPr>
                    </a:p>
                    <a:p>
                      <a:pPr marL="0" indent="0" algn="r">
                        <a:lnSpc>
                          <a:spcPct val="100000"/>
                        </a:lnSpc>
                        <a:spcAft>
                          <a:spcPts val="0"/>
                        </a:spcAft>
                        <a:buFont typeface="Arial" panose="020B0604020202020204" pitchFamily="34" charset="0"/>
                        <a:buNone/>
                      </a:pPr>
                      <a:endParaRPr lang="it-IT" sz="1800" i="1" dirty="0" smtClean="0">
                        <a:solidFill>
                          <a:schemeClr val="accent3">
                            <a:lumMod val="25000"/>
                          </a:schemeClr>
                        </a:solidFill>
                        <a:effectLst/>
                      </a:endParaRPr>
                    </a:p>
                    <a:p>
                      <a:pPr marL="0" indent="0" algn="r">
                        <a:lnSpc>
                          <a:spcPct val="100000"/>
                        </a:lnSpc>
                        <a:spcAft>
                          <a:spcPts val="0"/>
                        </a:spcAft>
                        <a:buFont typeface="Arial" panose="020B0604020202020204" pitchFamily="34" charset="0"/>
                        <a:buNone/>
                      </a:pPr>
                      <a:endParaRPr lang="it-IT" sz="1800" i="1" dirty="0" smtClean="0">
                        <a:solidFill>
                          <a:schemeClr val="accent3">
                            <a:lumMod val="25000"/>
                          </a:schemeClr>
                        </a:solidFill>
                        <a:effectLst/>
                      </a:endParaRPr>
                    </a:p>
                    <a:p>
                      <a:pPr marL="0" indent="0" algn="r">
                        <a:lnSpc>
                          <a:spcPct val="100000"/>
                        </a:lnSpc>
                        <a:spcAft>
                          <a:spcPts val="0"/>
                        </a:spcAft>
                        <a:buFont typeface="Arial" panose="020B0604020202020204" pitchFamily="34" charset="0"/>
                        <a:buNone/>
                      </a:pPr>
                      <a:endParaRPr lang="it-IT" sz="1800" i="1" dirty="0" smtClean="0">
                        <a:solidFill>
                          <a:schemeClr val="accent3">
                            <a:lumMod val="25000"/>
                          </a:schemeClr>
                        </a:solidFill>
                        <a:effectLst/>
                      </a:endParaRPr>
                    </a:p>
                    <a:p>
                      <a:pPr marL="0" indent="0" algn="r">
                        <a:lnSpc>
                          <a:spcPct val="100000"/>
                        </a:lnSpc>
                        <a:spcAft>
                          <a:spcPts val="0"/>
                        </a:spcAft>
                        <a:buFont typeface="Arial" panose="020B0604020202020204" pitchFamily="34" charset="0"/>
                        <a:buNone/>
                      </a:pPr>
                      <a:endParaRPr lang="it-IT" sz="1800" i="1" dirty="0" smtClean="0">
                        <a:solidFill>
                          <a:schemeClr val="accent3">
                            <a:lumMod val="25000"/>
                          </a:schemeClr>
                        </a:solidFill>
                        <a:effectLst/>
                      </a:endParaRPr>
                    </a:p>
                    <a:p>
                      <a:pPr marL="0" indent="0" algn="r">
                        <a:lnSpc>
                          <a:spcPct val="100000"/>
                        </a:lnSpc>
                        <a:spcAft>
                          <a:spcPts val="0"/>
                        </a:spcAft>
                        <a:buFont typeface="Arial" panose="020B0604020202020204" pitchFamily="34" charset="0"/>
                        <a:buNone/>
                      </a:pPr>
                      <a:r>
                        <a:rPr lang="it-IT" sz="1800" i="1" dirty="0" smtClean="0">
                          <a:solidFill>
                            <a:schemeClr val="accent5">
                              <a:lumMod val="75000"/>
                            </a:schemeClr>
                          </a:solidFill>
                          <a:effectLst/>
                        </a:rPr>
                        <a:t>*</a:t>
                      </a:r>
                      <a:r>
                        <a:rPr lang="it-IT" sz="1800" i="1" dirty="0" err="1" smtClean="0">
                          <a:solidFill>
                            <a:schemeClr val="accent5">
                              <a:lumMod val="75000"/>
                            </a:schemeClr>
                          </a:solidFill>
                          <a:effectLst/>
                        </a:rPr>
                        <a:t>cfr</a:t>
                      </a:r>
                      <a:r>
                        <a:rPr lang="it-IT" sz="1800" i="1" baseline="0" dirty="0" smtClean="0">
                          <a:solidFill>
                            <a:schemeClr val="accent5">
                              <a:lumMod val="75000"/>
                            </a:schemeClr>
                          </a:solidFill>
                          <a:effectLst/>
                        </a:rPr>
                        <a:t> </a:t>
                      </a:r>
                      <a:r>
                        <a:rPr lang="it-IT" sz="1800" i="1" baseline="0" dirty="0" err="1" smtClean="0">
                          <a:solidFill>
                            <a:schemeClr val="accent5">
                              <a:lumMod val="75000"/>
                            </a:schemeClr>
                          </a:solidFill>
                          <a:effectLst/>
                        </a:rPr>
                        <a:t>consideranda</a:t>
                      </a:r>
                      <a:r>
                        <a:rPr lang="it-IT" sz="1800" i="1" baseline="0" dirty="0" smtClean="0">
                          <a:solidFill>
                            <a:schemeClr val="accent5">
                              <a:lumMod val="75000"/>
                            </a:schemeClr>
                          </a:solidFill>
                          <a:effectLst/>
                        </a:rPr>
                        <a:t> 15</a:t>
                      </a:r>
                      <a:endParaRPr lang="it-IT" sz="1800" i="1" dirty="0" smtClean="0">
                        <a:solidFill>
                          <a:schemeClr val="accent5">
                            <a:lumMod val="75000"/>
                          </a:schemeClr>
                        </a:solidFill>
                        <a:effectLst/>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315302">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endParaRPr lang="it-IT" sz="800"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lvl="0" indent="0" algn="l">
                        <a:lnSpc>
                          <a:spcPct val="107000"/>
                        </a:lnSpc>
                        <a:spcAft>
                          <a:spcPts val="0"/>
                        </a:spcAft>
                        <a:buFont typeface="Symbol" panose="05050102010706020507" pitchFamily="18" charset="2"/>
                        <a:buNone/>
                      </a:pPr>
                      <a:endParaRPr lang="it-IT" sz="2000"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3" name="Titolo 1"/>
          <p:cNvSpPr txBox="1">
            <a:spLocks/>
          </p:cNvSpPr>
          <p:nvPr/>
        </p:nvSpPr>
        <p:spPr bwMode="auto">
          <a:xfrm>
            <a:off x="1391298" y="188164"/>
            <a:ext cx="9448800" cy="46497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sz="2400" b="1">
                <a:solidFill>
                  <a:srgbClr val="00235A"/>
                </a:solidFill>
                <a:latin typeface="+mj-lt"/>
                <a:ea typeface="+mj-ea"/>
                <a:cs typeface="+mj-cs"/>
              </a:defRPr>
            </a:lvl1pPr>
            <a:lvl2pPr algn="l" rtl="0" eaLnBrk="0" fontAlgn="base" hangingPunct="0">
              <a:lnSpc>
                <a:spcPct val="70000"/>
              </a:lnSpc>
              <a:spcBef>
                <a:spcPct val="0"/>
              </a:spcBef>
              <a:spcAft>
                <a:spcPct val="0"/>
              </a:spcAft>
              <a:defRPr sz="2400" b="1">
                <a:solidFill>
                  <a:srgbClr val="00235A"/>
                </a:solidFill>
                <a:latin typeface="Arial" charset="0"/>
              </a:defRPr>
            </a:lvl2pPr>
            <a:lvl3pPr algn="l" rtl="0" eaLnBrk="0" fontAlgn="base" hangingPunct="0">
              <a:lnSpc>
                <a:spcPct val="70000"/>
              </a:lnSpc>
              <a:spcBef>
                <a:spcPct val="0"/>
              </a:spcBef>
              <a:spcAft>
                <a:spcPct val="0"/>
              </a:spcAft>
              <a:defRPr sz="2400" b="1">
                <a:solidFill>
                  <a:srgbClr val="00235A"/>
                </a:solidFill>
                <a:latin typeface="Arial" charset="0"/>
              </a:defRPr>
            </a:lvl3pPr>
            <a:lvl4pPr algn="l" rtl="0" eaLnBrk="0" fontAlgn="base" hangingPunct="0">
              <a:lnSpc>
                <a:spcPct val="70000"/>
              </a:lnSpc>
              <a:spcBef>
                <a:spcPct val="0"/>
              </a:spcBef>
              <a:spcAft>
                <a:spcPct val="0"/>
              </a:spcAft>
              <a:defRPr sz="2400" b="1">
                <a:solidFill>
                  <a:srgbClr val="00235A"/>
                </a:solidFill>
                <a:latin typeface="Arial" charset="0"/>
              </a:defRPr>
            </a:lvl4pPr>
            <a:lvl5pPr algn="l" rtl="0" eaLnBrk="0" fontAlgn="base" hangingPunct="0">
              <a:lnSpc>
                <a:spcPct val="70000"/>
              </a:lnSpc>
              <a:spcBef>
                <a:spcPct val="0"/>
              </a:spcBef>
              <a:spcAft>
                <a:spcPct val="0"/>
              </a:spcAft>
              <a:defRPr sz="2400" b="1">
                <a:solidFill>
                  <a:srgbClr val="00235A"/>
                </a:solidFill>
                <a:latin typeface="Arial" charset="0"/>
              </a:defRPr>
            </a:lvl5pPr>
            <a:lvl6pPr marL="457200" algn="l" rtl="0" fontAlgn="base">
              <a:lnSpc>
                <a:spcPct val="70000"/>
              </a:lnSpc>
              <a:spcBef>
                <a:spcPct val="0"/>
              </a:spcBef>
              <a:spcAft>
                <a:spcPct val="0"/>
              </a:spcAft>
              <a:defRPr sz="2400" b="1">
                <a:solidFill>
                  <a:srgbClr val="00235A"/>
                </a:solidFill>
                <a:latin typeface="Arial" charset="0"/>
              </a:defRPr>
            </a:lvl6pPr>
            <a:lvl7pPr marL="914400" algn="l" rtl="0" fontAlgn="base">
              <a:lnSpc>
                <a:spcPct val="70000"/>
              </a:lnSpc>
              <a:spcBef>
                <a:spcPct val="0"/>
              </a:spcBef>
              <a:spcAft>
                <a:spcPct val="0"/>
              </a:spcAft>
              <a:defRPr sz="2400" b="1">
                <a:solidFill>
                  <a:srgbClr val="00235A"/>
                </a:solidFill>
                <a:latin typeface="Arial" charset="0"/>
              </a:defRPr>
            </a:lvl7pPr>
            <a:lvl8pPr marL="1371600" algn="l" rtl="0" fontAlgn="base">
              <a:lnSpc>
                <a:spcPct val="70000"/>
              </a:lnSpc>
              <a:spcBef>
                <a:spcPct val="0"/>
              </a:spcBef>
              <a:spcAft>
                <a:spcPct val="0"/>
              </a:spcAft>
              <a:defRPr sz="2400" b="1">
                <a:solidFill>
                  <a:srgbClr val="00235A"/>
                </a:solidFill>
                <a:latin typeface="Arial" charset="0"/>
              </a:defRPr>
            </a:lvl8pPr>
            <a:lvl9pPr marL="1828800" algn="l" rtl="0" fontAlgn="base">
              <a:lnSpc>
                <a:spcPct val="70000"/>
              </a:lnSpc>
              <a:spcBef>
                <a:spcPct val="0"/>
              </a:spcBef>
              <a:spcAft>
                <a:spcPct val="0"/>
              </a:spcAft>
              <a:defRPr sz="2400" b="1">
                <a:solidFill>
                  <a:srgbClr val="00235A"/>
                </a:solidFill>
                <a:latin typeface="Arial" charset="0"/>
              </a:defRPr>
            </a:lvl9pPr>
          </a:lstStyle>
          <a:p>
            <a:pPr marL="0" marR="0" lvl="0" indent="0" algn="ctr" defTabSz="914400" rtl="0" eaLnBrk="0" fontAlgn="base" latinLnBrk="0" hangingPunct="0">
              <a:lnSpc>
                <a:spcPct val="70000"/>
              </a:lnSpc>
              <a:spcBef>
                <a:spcPct val="0"/>
              </a:spcBef>
              <a:spcAft>
                <a:spcPct val="0"/>
              </a:spcAft>
              <a:buClrTx/>
              <a:buSzTx/>
              <a:buFontTx/>
              <a:buNone/>
              <a:tabLst/>
              <a:defRPr/>
            </a:pPr>
            <a:r>
              <a:rPr kumimoji="0" lang="it-IT" sz="2800" b="1" i="0" u="none" strike="noStrike" kern="0" cap="none" spc="0" normalizeH="0" baseline="0" noProof="0" smtClean="0">
                <a:ln>
                  <a:noFill/>
                </a:ln>
                <a:solidFill>
                  <a:srgbClr val="FE9E0C"/>
                </a:solidFill>
                <a:effectLst/>
                <a:uLnTx/>
                <a:uFillTx/>
                <a:latin typeface="Arial"/>
                <a:ea typeface="+mj-ea"/>
                <a:cs typeface="+mj-cs"/>
              </a:rPr>
              <a:t>Raccomandazione (CSR) 7 *</a:t>
            </a:r>
            <a:endParaRPr kumimoji="0" lang="it-IT" sz="2800" b="1" i="0" u="none" strike="noStrike" kern="0" cap="none" spc="0" normalizeH="0" baseline="0" noProof="0" dirty="0">
              <a:ln>
                <a:noFill/>
              </a:ln>
              <a:solidFill>
                <a:srgbClr val="00235A"/>
              </a:solidFill>
              <a:effectLst/>
              <a:uLnTx/>
              <a:uFillTx/>
              <a:latin typeface="Arial"/>
              <a:ea typeface="+mj-ea"/>
              <a:cs typeface="+mj-cs"/>
            </a:endParaRPr>
          </a:p>
        </p:txBody>
      </p:sp>
    </p:spTree>
    <p:extLst>
      <p:ext uri="{BB962C8B-B14F-4D97-AF65-F5344CB8AC3E}">
        <p14:creationId xmlns:p14="http://schemas.microsoft.com/office/powerpoint/2010/main" val="32126864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2180384902"/>
              </p:ext>
            </p:extLst>
          </p:nvPr>
        </p:nvGraphicFramePr>
        <p:xfrm>
          <a:off x="177282" y="1119673"/>
          <a:ext cx="11887200" cy="5635690"/>
        </p:xfrm>
        <a:graphic>
          <a:graphicData uri="http://schemas.openxmlformats.org/drawingml/2006/table">
            <a:tbl>
              <a:tblPr firstRow="1" firstCol="1" bandRow="1"/>
              <a:tblGrid>
                <a:gridCol w="5813531"/>
                <a:gridCol w="6073669"/>
              </a:tblGrid>
              <a:tr h="4862197">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r>
                        <a:rPr lang="it-IT" sz="1800" b="0" dirty="0" smtClean="0">
                          <a:solidFill>
                            <a:schemeClr val="accent5">
                              <a:lumMod val="75000"/>
                            </a:schemeClr>
                          </a:solidFill>
                          <a:effectLst/>
                        </a:rPr>
                        <a:t>Garantire la pronta e piena operatività dell'Autorità di regolazione dei trasporti entro settembre 2014; approvare l'elenco delle infrastrutture strategiche del settore energetico e potenziare la gestione portuale e i collegamenti tra i porti e l'entroterra.</a:t>
                      </a: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lnSpc>
                          <a:spcPct val="107000"/>
                        </a:lnSpc>
                        <a:spcAft>
                          <a:spcPts val="0"/>
                        </a:spcAft>
                      </a:pPr>
                      <a:r>
                        <a:rPr lang="it-IT" sz="2400" dirty="0" smtClean="0">
                          <a:solidFill>
                            <a:srgbClr val="C00000"/>
                          </a:solidFill>
                          <a:effectLst/>
                        </a:rPr>
                        <a:t>Trasporti e Infrastrutture </a:t>
                      </a:r>
                    </a:p>
                    <a:p>
                      <a:pPr algn="ctr">
                        <a:lnSpc>
                          <a:spcPct val="107000"/>
                        </a:lnSpc>
                        <a:spcAft>
                          <a:spcPts val="0"/>
                        </a:spcAft>
                      </a:pPr>
                      <a:endParaRPr lang="it-IT" sz="1200" dirty="0" smtClean="0">
                        <a:solidFill>
                          <a:srgbClr val="C00000"/>
                        </a:solidFill>
                        <a:effectLst/>
                      </a:endParaRPr>
                    </a:p>
                    <a:p>
                      <a:pPr marL="108000" indent="-108000" algn="just">
                        <a:lnSpc>
                          <a:spcPct val="100000"/>
                        </a:lnSpc>
                        <a:spcAft>
                          <a:spcPts val="0"/>
                        </a:spcAft>
                        <a:buFont typeface="Arial" panose="020B0604020202020204" pitchFamily="34" charset="0"/>
                        <a:buChar char="•"/>
                      </a:pPr>
                      <a:r>
                        <a:rPr lang="it-IT" sz="2400" dirty="0" smtClean="0">
                          <a:solidFill>
                            <a:srgbClr val="C00000"/>
                          </a:solidFill>
                          <a:effectLst/>
                        </a:rPr>
                        <a:t>Autorità di regolazione dei trasporti; </a:t>
                      </a:r>
                    </a:p>
                    <a:p>
                      <a:pPr marL="108000" indent="-108000" algn="just">
                        <a:lnSpc>
                          <a:spcPct val="100000"/>
                        </a:lnSpc>
                        <a:spcAft>
                          <a:spcPts val="0"/>
                        </a:spcAft>
                        <a:buFont typeface="Arial" panose="020B0604020202020204" pitchFamily="34" charset="0"/>
                        <a:buChar char="•"/>
                      </a:pPr>
                      <a:r>
                        <a:rPr lang="it-IT" sz="2400" dirty="0" err="1" smtClean="0">
                          <a:solidFill>
                            <a:srgbClr val="C00000"/>
                          </a:solidFill>
                          <a:effectLst/>
                        </a:rPr>
                        <a:t>Intermodalità</a:t>
                      </a:r>
                      <a:r>
                        <a:rPr lang="it-IT" sz="2400" dirty="0" smtClean="0">
                          <a:solidFill>
                            <a:srgbClr val="C00000"/>
                          </a:solidFill>
                          <a:effectLst/>
                        </a:rPr>
                        <a:t> (porti e interporti);</a:t>
                      </a:r>
                    </a:p>
                    <a:p>
                      <a:pPr marL="108000" indent="-108000" algn="just">
                        <a:lnSpc>
                          <a:spcPct val="100000"/>
                        </a:lnSpc>
                        <a:spcAft>
                          <a:spcPts val="0"/>
                        </a:spcAft>
                        <a:buFont typeface="Arial" panose="020B0604020202020204" pitchFamily="34" charset="0"/>
                        <a:buChar char="•"/>
                      </a:pPr>
                      <a:r>
                        <a:rPr lang="it-IT" sz="2400" dirty="0" smtClean="0">
                          <a:solidFill>
                            <a:srgbClr val="C00000"/>
                          </a:solidFill>
                          <a:effectLst/>
                        </a:rPr>
                        <a:t>Settore energetico</a:t>
                      </a:r>
                      <a:endParaRPr lang="it-IT" sz="1000" dirty="0" smtClean="0">
                        <a:solidFill>
                          <a:srgbClr val="C00000"/>
                        </a:solidFill>
                        <a:effectLst/>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773493">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a:lnSpc>
                          <a:spcPct val="107000"/>
                        </a:lnSpc>
                        <a:spcAft>
                          <a:spcPts val="0"/>
                        </a:spcAft>
                      </a:pPr>
                      <a:endParaRPr lang="it-IT" sz="800" dirty="0">
                        <a:solidFill>
                          <a:schemeClr val="accent3">
                            <a:lumMod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lvl="0" indent="0" algn="r">
                        <a:lnSpc>
                          <a:spcPct val="107000"/>
                        </a:lnSpc>
                        <a:spcAft>
                          <a:spcPts val="0"/>
                        </a:spcAft>
                        <a:buFont typeface="Symbol" panose="05050102010706020507" pitchFamily="18" charset="2"/>
                        <a:buNone/>
                      </a:pPr>
                      <a:r>
                        <a:rPr lang="it-IT" sz="1800" b="1" i="1" dirty="0" smtClean="0">
                          <a:solidFill>
                            <a:schemeClr val="accent5">
                              <a:lumMod val="75000"/>
                            </a:schemeClr>
                          </a:solidFill>
                          <a:effectLst/>
                          <a:latin typeface="+mn-lt"/>
                          <a:ea typeface="Calibri" panose="020F0502020204030204" pitchFamily="34" charset="0"/>
                          <a:cs typeface="Times New Roman" panose="02020603050405020304" pitchFamily="18" charset="0"/>
                        </a:rPr>
                        <a:t>*</a:t>
                      </a:r>
                      <a:r>
                        <a:rPr lang="it-IT" sz="1800" b="1" i="1" dirty="0" err="1" smtClean="0">
                          <a:solidFill>
                            <a:schemeClr val="accent5">
                              <a:lumMod val="75000"/>
                            </a:schemeClr>
                          </a:solidFill>
                          <a:effectLst/>
                          <a:latin typeface="+mn-lt"/>
                          <a:ea typeface="Calibri" panose="020F0502020204030204" pitchFamily="34" charset="0"/>
                          <a:cs typeface="Times New Roman" panose="02020603050405020304" pitchFamily="18" charset="0"/>
                        </a:rPr>
                        <a:t>cfr</a:t>
                      </a:r>
                      <a:r>
                        <a:rPr lang="it-IT" sz="1800" b="1" i="1" dirty="0" smtClean="0">
                          <a:solidFill>
                            <a:schemeClr val="accent5">
                              <a:lumMod val="75000"/>
                            </a:schemeClr>
                          </a:solidFill>
                          <a:effectLst/>
                          <a:latin typeface="+mn-lt"/>
                          <a:ea typeface="Calibri" panose="020F0502020204030204" pitchFamily="34" charset="0"/>
                          <a:cs typeface="Times New Roman" panose="02020603050405020304" pitchFamily="18" charset="0"/>
                        </a:rPr>
                        <a:t> </a:t>
                      </a:r>
                      <a:r>
                        <a:rPr lang="it-IT" sz="1800" b="1" i="1" dirty="0" err="1" smtClean="0">
                          <a:solidFill>
                            <a:schemeClr val="accent5">
                              <a:lumMod val="75000"/>
                            </a:schemeClr>
                          </a:solidFill>
                          <a:effectLst/>
                          <a:latin typeface="+mn-lt"/>
                          <a:ea typeface="Calibri" panose="020F0502020204030204" pitchFamily="34" charset="0"/>
                          <a:cs typeface="Times New Roman" panose="02020603050405020304" pitchFamily="18" charset="0"/>
                        </a:rPr>
                        <a:t>consideranda</a:t>
                      </a:r>
                      <a:r>
                        <a:rPr lang="it-IT" sz="1800" b="1" i="1" dirty="0" smtClean="0">
                          <a:solidFill>
                            <a:schemeClr val="accent5">
                              <a:lumMod val="75000"/>
                            </a:schemeClr>
                          </a:solidFill>
                          <a:effectLst/>
                          <a:latin typeface="+mn-lt"/>
                          <a:ea typeface="Calibri" panose="020F0502020204030204" pitchFamily="34" charset="0"/>
                          <a:cs typeface="Times New Roman" panose="02020603050405020304" pitchFamily="18" charset="0"/>
                        </a:rPr>
                        <a:t> 16</a:t>
                      </a:r>
                      <a:endParaRPr lang="it-IT" sz="1800" b="1" i="1" dirty="0">
                        <a:solidFill>
                          <a:schemeClr val="accent5">
                            <a:lumMod val="75000"/>
                          </a:schemeClr>
                        </a:solidFill>
                        <a:effectLst/>
                        <a:latin typeface="+mn-lt"/>
                        <a:ea typeface="Calibri" panose="020F0502020204030204" pitchFamily="34" charset="0"/>
                        <a:cs typeface="Times New Roman" panose="02020603050405020304" pitchFamily="18" charset="0"/>
                      </a:endParaRPr>
                    </a:p>
                  </a:txBody>
                  <a:tcPr marL="57501" marR="57501"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3" name="Titolo 1"/>
          <p:cNvSpPr txBox="1">
            <a:spLocks/>
          </p:cNvSpPr>
          <p:nvPr/>
        </p:nvSpPr>
        <p:spPr bwMode="auto">
          <a:xfrm>
            <a:off x="1409960" y="318795"/>
            <a:ext cx="9448800" cy="46497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sz="2400" b="1">
                <a:solidFill>
                  <a:srgbClr val="00235A"/>
                </a:solidFill>
                <a:latin typeface="+mj-lt"/>
                <a:ea typeface="+mj-ea"/>
                <a:cs typeface="+mj-cs"/>
              </a:defRPr>
            </a:lvl1pPr>
            <a:lvl2pPr algn="l" rtl="0" eaLnBrk="0" fontAlgn="base" hangingPunct="0">
              <a:lnSpc>
                <a:spcPct val="70000"/>
              </a:lnSpc>
              <a:spcBef>
                <a:spcPct val="0"/>
              </a:spcBef>
              <a:spcAft>
                <a:spcPct val="0"/>
              </a:spcAft>
              <a:defRPr sz="2400" b="1">
                <a:solidFill>
                  <a:srgbClr val="00235A"/>
                </a:solidFill>
                <a:latin typeface="Arial" charset="0"/>
              </a:defRPr>
            </a:lvl2pPr>
            <a:lvl3pPr algn="l" rtl="0" eaLnBrk="0" fontAlgn="base" hangingPunct="0">
              <a:lnSpc>
                <a:spcPct val="70000"/>
              </a:lnSpc>
              <a:spcBef>
                <a:spcPct val="0"/>
              </a:spcBef>
              <a:spcAft>
                <a:spcPct val="0"/>
              </a:spcAft>
              <a:defRPr sz="2400" b="1">
                <a:solidFill>
                  <a:srgbClr val="00235A"/>
                </a:solidFill>
                <a:latin typeface="Arial" charset="0"/>
              </a:defRPr>
            </a:lvl3pPr>
            <a:lvl4pPr algn="l" rtl="0" eaLnBrk="0" fontAlgn="base" hangingPunct="0">
              <a:lnSpc>
                <a:spcPct val="70000"/>
              </a:lnSpc>
              <a:spcBef>
                <a:spcPct val="0"/>
              </a:spcBef>
              <a:spcAft>
                <a:spcPct val="0"/>
              </a:spcAft>
              <a:defRPr sz="2400" b="1">
                <a:solidFill>
                  <a:srgbClr val="00235A"/>
                </a:solidFill>
                <a:latin typeface="Arial" charset="0"/>
              </a:defRPr>
            </a:lvl4pPr>
            <a:lvl5pPr algn="l" rtl="0" eaLnBrk="0" fontAlgn="base" hangingPunct="0">
              <a:lnSpc>
                <a:spcPct val="70000"/>
              </a:lnSpc>
              <a:spcBef>
                <a:spcPct val="0"/>
              </a:spcBef>
              <a:spcAft>
                <a:spcPct val="0"/>
              </a:spcAft>
              <a:defRPr sz="2400" b="1">
                <a:solidFill>
                  <a:srgbClr val="00235A"/>
                </a:solidFill>
                <a:latin typeface="Arial" charset="0"/>
              </a:defRPr>
            </a:lvl5pPr>
            <a:lvl6pPr marL="457200" algn="l" rtl="0" fontAlgn="base">
              <a:lnSpc>
                <a:spcPct val="70000"/>
              </a:lnSpc>
              <a:spcBef>
                <a:spcPct val="0"/>
              </a:spcBef>
              <a:spcAft>
                <a:spcPct val="0"/>
              </a:spcAft>
              <a:defRPr sz="2400" b="1">
                <a:solidFill>
                  <a:srgbClr val="00235A"/>
                </a:solidFill>
                <a:latin typeface="Arial" charset="0"/>
              </a:defRPr>
            </a:lvl6pPr>
            <a:lvl7pPr marL="914400" algn="l" rtl="0" fontAlgn="base">
              <a:lnSpc>
                <a:spcPct val="70000"/>
              </a:lnSpc>
              <a:spcBef>
                <a:spcPct val="0"/>
              </a:spcBef>
              <a:spcAft>
                <a:spcPct val="0"/>
              </a:spcAft>
              <a:defRPr sz="2400" b="1">
                <a:solidFill>
                  <a:srgbClr val="00235A"/>
                </a:solidFill>
                <a:latin typeface="Arial" charset="0"/>
              </a:defRPr>
            </a:lvl7pPr>
            <a:lvl8pPr marL="1371600" algn="l" rtl="0" fontAlgn="base">
              <a:lnSpc>
                <a:spcPct val="70000"/>
              </a:lnSpc>
              <a:spcBef>
                <a:spcPct val="0"/>
              </a:spcBef>
              <a:spcAft>
                <a:spcPct val="0"/>
              </a:spcAft>
              <a:defRPr sz="2400" b="1">
                <a:solidFill>
                  <a:srgbClr val="00235A"/>
                </a:solidFill>
                <a:latin typeface="Arial" charset="0"/>
              </a:defRPr>
            </a:lvl8pPr>
            <a:lvl9pPr marL="1828800" algn="l" rtl="0" fontAlgn="base">
              <a:lnSpc>
                <a:spcPct val="70000"/>
              </a:lnSpc>
              <a:spcBef>
                <a:spcPct val="0"/>
              </a:spcBef>
              <a:spcAft>
                <a:spcPct val="0"/>
              </a:spcAft>
              <a:defRPr sz="2400" b="1">
                <a:solidFill>
                  <a:srgbClr val="00235A"/>
                </a:solidFill>
                <a:latin typeface="Arial" charset="0"/>
              </a:defRPr>
            </a:lvl9pPr>
          </a:lstStyle>
          <a:p>
            <a:pPr marL="0" marR="0" lvl="0" indent="0" algn="ctr" defTabSz="914400" rtl="0" eaLnBrk="0" fontAlgn="base" latinLnBrk="0" hangingPunct="0">
              <a:lnSpc>
                <a:spcPct val="70000"/>
              </a:lnSpc>
              <a:spcBef>
                <a:spcPct val="0"/>
              </a:spcBef>
              <a:spcAft>
                <a:spcPct val="0"/>
              </a:spcAft>
              <a:buClrTx/>
              <a:buSzTx/>
              <a:buFontTx/>
              <a:buNone/>
              <a:tabLst/>
              <a:defRPr/>
            </a:pPr>
            <a:r>
              <a:rPr kumimoji="0" lang="it-IT" sz="2800" b="1" i="0" u="none" strike="noStrike" kern="0" cap="none" spc="0" normalizeH="0" baseline="0" noProof="0" dirty="0" smtClean="0">
                <a:ln>
                  <a:noFill/>
                </a:ln>
                <a:solidFill>
                  <a:srgbClr val="FE9E0C"/>
                </a:solidFill>
                <a:effectLst/>
                <a:uLnTx/>
                <a:uFillTx/>
                <a:latin typeface="Arial"/>
                <a:ea typeface="+mj-ea"/>
                <a:cs typeface="+mj-cs"/>
              </a:rPr>
              <a:t>Raccomandazione (CSR) 8 *</a:t>
            </a:r>
            <a:endParaRPr kumimoji="0" lang="it-IT" sz="2800" b="1" i="0" u="none" strike="noStrike" kern="0" cap="none" spc="0" normalizeH="0" baseline="0" noProof="0" dirty="0">
              <a:ln>
                <a:noFill/>
              </a:ln>
              <a:solidFill>
                <a:srgbClr val="00235A"/>
              </a:solidFill>
              <a:effectLst/>
              <a:uLnTx/>
              <a:uFillTx/>
              <a:latin typeface="Arial"/>
              <a:ea typeface="+mj-ea"/>
              <a:cs typeface="+mj-cs"/>
            </a:endParaRPr>
          </a:p>
        </p:txBody>
      </p:sp>
    </p:spTree>
    <p:extLst>
      <p:ext uri="{BB962C8B-B14F-4D97-AF65-F5344CB8AC3E}">
        <p14:creationId xmlns:p14="http://schemas.microsoft.com/office/powerpoint/2010/main" val="15513909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la 2"/>
          <p:cNvGraphicFramePr>
            <a:graphicFrameLocks noGrp="1"/>
          </p:cNvGraphicFramePr>
          <p:nvPr>
            <p:extLst>
              <p:ext uri="{D42A27DB-BD31-4B8C-83A1-F6EECF244321}">
                <p14:modId xmlns:p14="http://schemas.microsoft.com/office/powerpoint/2010/main" val="650882999"/>
              </p:ext>
            </p:extLst>
          </p:nvPr>
        </p:nvGraphicFramePr>
        <p:xfrm>
          <a:off x="195942" y="75834"/>
          <a:ext cx="11877870" cy="6728904"/>
        </p:xfrm>
        <a:graphic>
          <a:graphicData uri="http://schemas.openxmlformats.org/drawingml/2006/table">
            <a:tbl>
              <a:tblPr firstRow="1" bandRow="1">
                <a:tableStyleId>{5C22544A-7EE6-4342-B048-85BDC9FD1C3A}</a:tableStyleId>
              </a:tblPr>
              <a:tblGrid>
                <a:gridCol w="5938935"/>
                <a:gridCol w="5938935"/>
              </a:tblGrid>
              <a:tr h="530868">
                <a:tc>
                  <a:txBody>
                    <a:bodyPr/>
                    <a:lstStyle/>
                    <a:p>
                      <a:pPr algn="ctr"/>
                      <a:r>
                        <a:rPr lang="it-IT" sz="2000" dirty="0" smtClean="0">
                          <a:solidFill>
                            <a:schemeClr val="accent5">
                              <a:lumMod val="75000"/>
                            </a:schemeClr>
                          </a:solidFill>
                          <a:latin typeface="Arial" panose="020B0604020202020204" pitchFamily="34" charset="0"/>
                          <a:cs typeface="Arial" panose="020B0604020202020204" pitchFamily="34" charset="0"/>
                        </a:rPr>
                        <a:t>CSR 2013</a:t>
                      </a:r>
                      <a:endParaRPr lang="it-IT" sz="2000" dirty="0">
                        <a:solidFill>
                          <a:schemeClr val="accent5">
                            <a:lumMod val="75000"/>
                          </a:schemeClr>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c>
                  <a:txBody>
                    <a:bodyPr/>
                    <a:lstStyle/>
                    <a:p>
                      <a:pPr algn="ctr"/>
                      <a:r>
                        <a:rPr lang="it-IT" sz="2000" dirty="0" smtClean="0">
                          <a:solidFill>
                            <a:schemeClr val="accent5">
                              <a:lumMod val="75000"/>
                            </a:schemeClr>
                          </a:solidFill>
                          <a:latin typeface="Arial" panose="020B0604020202020204" pitchFamily="34" charset="0"/>
                          <a:cs typeface="Arial" panose="020B0604020202020204" pitchFamily="34" charset="0"/>
                        </a:rPr>
                        <a:t>CSR 2014</a:t>
                      </a:r>
                      <a:endParaRPr lang="it-IT" sz="2000" dirty="0">
                        <a:solidFill>
                          <a:schemeClr val="accent5">
                            <a:lumMod val="75000"/>
                          </a:schemeClr>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r>
              <a:tr h="619056">
                <a:tc>
                  <a:txBody>
                    <a:bodyPr/>
                    <a:lstStyle/>
                    <a:p>
                      <a:r>
                        <a:rPr lang="it-IT" sz="2000" dirty="0" smtClean="0">
                          <a:solidFill>
                            <a:srgbClr val="C00000"/>
                          </a:solidFill>
                          <a:latin typeface="Arial" panose="020B0604020202020204" pitchFamily="34" charset="0"/>
                          <a:cs typeface="Arial" panose="020B0604020202020204" pitchFamily="34" charset="0"/>
                        </a:rPr>
                        <a:t>CSR 1 - finanze</a:t>
                      </a:r>
                      <a:r>
                        <a:rPr lang="it-IT" sz="2000" baseline="0" dirty="0" smtClean="0">
                          <a:solidFill>
                            <a:srgbClr val="C00000"/>
                          </a:solidFill>
                          <a:latin typeface="Arial" panose="020B0604020202020204" pitchFamily="34" charset="0"/>
                          <a:cs typeface="Arial" panose="020B0604020202020204" pitchFamily="34" charset="0"/>
                        </a:rPr>
                        <a:t> pubbliche e </a:t>
                      </a:r>
                      <a:r>
                        <a:rPr lang="it-IT" sz="2000" dirty="0" err="1" smtClean="0">
                          <a:solidFill>
                            <a:srgbClr val="C00000"/>
                          </a:solidFill>
                          <a:latin typeface="Arial" panose="020B0604020202020204" pitchFamily="34" charset="0"/>
                          <a:cs typeface="Arial" panose="020B0604020202020204" pitchFamily="34" charset="0"/>
                        </a:rPr>
                        <a:t>spending</a:t>
                      </a:r>
                      <a:r>
                        <a:rPr lang="it-IT" sz="2000" dirty="0" smtClean="0">
                          <a:solidFill>
                            <a:srgbClr val="C00000"/>
                          </a:solidFill>
                          <a:latin typeface="Arial" panose="020B0604020202020204" pitchFamily="34" charset="0"/>
                          <a:cs typeface="Arial" panose="020B0604020202020204" pitchFamily="34" charset="0"/>
                        </a:rPr>
                        <a:t> </a:t>
                      </a:r>
                      <a:r>
                        <a:rPr lang="it-IT" sz="2000" dirty="0" err="1" smtClean="0">
                          <a:solidFill>
                            <a:srgbClr val="C00000"/>
                          </a:solidFill>
                          <a:latin typeface="Arial" panose="020B0604020202020204" pitchFamily="34" charset="0"/>
                          <a:cs typeface="Arial" panose="020B0604020202020204" pitchFamily="34" charset="0"/>
                        </a:rPr>
                        <a:t>review</a:t>
                      </a:r>
                      <a:endParaRPr lang="it-IT" sz="2000" dirty="0">
                        <a:solidFill>
                          <a:srgbClr val="C00000"/>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c>
                  <a:txBody>
                    <a:bodyPr/>
                    <a:lstStyle/>
                    <a:p>
                      <a:r>
                        <a:rPr lang="it-IT" sz="2000" dirty="0" smtClean="0">
                          <a:solidFill>
                            <a:srgbClr val="C00000"/>
                          </a:solidFill>
                          <a:latin typeface="Arial" panose="020B0604020202020204" pitchFamily="34" charset="0"/>
                          <a:cs typeface="Arial" panose="020B0604020202020204" pitchFamily="34" charset="0"/>
                        </a:rPr>
                        <a:t>CSR 1 - finanze pubbliche</a:t>
                      </a:r>
                      <a:endParaRPr lang="it-IT" sz="2000" dirty="0">
                        <a:solidFill>
                          <a:srgbClr val="C00000"/>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r>
              <a:tr h="658819">
                <a:tc>
                  <a:txBody>
                    <a:bodyPr/>
                    <a:lstStyle/>
                    <a:p>
                      <a:endParaRPr lang="it-IT" sz="2000" dirty="0">
                        <a:solidFill>
                          <a:schemeClr val="accent6">
                            <a:lumMod val="75000"/>
                          </a:schemeClr>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c>
                  <a:txBody>
                    <a:bodyPr/>
                    <a:lstStyle/>
                    <a:p>
                      <a:r>
                        <a:rPr lang="it-IT" sz="2000" dirty="0" smtClean="0">
                          <a:solidFill>
                            <a:schemeClr val="accent5">
                              <a:lumMod val="75000"/>
                            </a:schemeClr>
                          </a:solidFill>
                          <a:latin typeface="Arial" panose="020B0604020202020204" pitchFamily="34" charset="0"/>
                          <a:cs typeface="Arial" panose="020B0604020202020204" pitchFamily="34" charset="0"/>
                        </a:rPr>
                        <a:t>CSR</a:t>
                      </a:r>
                      <a:r>
                        <a:rPr lang="it-IT" sz="2000" baseline="0" dirty="0" smtClean="0">
                          <a:solidFill>
                            <a:schemeClr val="accent5">
                              <a:lumMod val="75000"/>
                            </a:schemeClr>
                          </a:solidFill>
                          <a:latin typeface="Arial" panose="020B0604020202020204" pitchFamily="34" charset="0"/>
                          <a:cs typeface="Arial" panose="020B0604020202020204" pitchFamily="34" charset="0"/>
                        </a:rPr>
                        <a:t> 2 - politiche fiscali; lotta evasione e economia sommersa</a:t>
                      </a:r>
                      <a:endParaRPr lang="it-IT" sz="2000" dirty="0">
                        <a:solidFill>
                          <a:schemeClr val="accent5">
                            <a:lumMod val="75000"/>
                          </a:schemeClr>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r>
              <a:tr h="6588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000" dirty="0" smtClean="0">
                          <a:solidFill>
                            <a:schemeClr val="accent6">
                              <a:lumMod val="75000"/>
                            </a:schemeClr>
                          </a:solidFill>
                          <a:latin typeface="Arial" panose="020B0604020202020204" pitchFamily="34" charset="0"/>
                          <a:cs typeface="Arial" panose="020B0604020202020204" pitchFamily="34" charset="0"/>
                        </a:rPr>
                        <a:t>CSR</a:t>
                      </a:r>
                      <a:r>
                        <a:rPr lang="it-IT" sz="2000" baseline="0" dirty="0" smtClean="0">
                          <a:solidFill>
                            <a:schemeClr val="accent6">
                              <a:lumMod val="75000"/>
                            </a:schemeClr>
                          </a:solidFill>
                          <a:latin typeface="Arial" panose="020B0604020202020204" pitchFamily="34" charset="0"/>
                          <a:cs typeface="Arial" panose="020B0604020202020204" pitchFamily="34" charset="0"/>
                        </a:rPr>
                        <a:t> 2 – efficienza della P.A.; gestione fondi UE; lotta alla corruzione </a:t>
                      </a:r>
                      <a:endParaRPr lang="it-IT" sz="2000" dirty="0" smtClean="0">
                        <a:solidFill>
                          <a:schemeClr val="accent6">
                            <a:lumMod val="75000"/>
                          </a:schemeClr>
                        </a:solidFill>
                        <a:latin typeface="Arial" panose="020B0604020202020204" pitchFamily="34" charset="0"/>
                        <a:cs typeface="Arial" panose="020B0604020202020204" pitchFamily="34" charset="0"/>
                      </a:endParaRPr>
                    </a:p>
                    <a:p>
                      <a:endParaRPr lang="it-IT" sz="2000" dirty="0">
                        <a:solidFill>
                          <a:srgbClr val="FFFF00"/>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c>
                  <a:txBody>
                    <a:bodyPr/>
                    <a:lstStyle/>
                    <a:p>
                      <a:r>
                        <a:rPr lang="it-IT" sz="2000" dirty="0" smtClean="0">
                          <a:solidFill>
                            <a:schemeClr val="accent6">
                              <a:lumMod val="75000"/>
                            </a:schemeClr>
                          </a:solidFill>
                          <a:latin typeface="Arial" panose="020B0604020202020204" pitchFamily="34" charset="0"/>
                          <a:cs typeface="Arial" panose="020B0604020202020204" pitchFamily="34" charset="0"/>
                        </a:rPr>
                        <a:t>CSR 3 - efficienza della P.A.; gestione fondi UE; lotta alla corruzione</a:t>
                      </a:r>
                      <a:endParaRPr lang="it-IT" sz="2000" dirty="0">
                        <a:solidFill>
                          <a:schemeClr val="accent6">
                            <a:lumMod val="75000"/>
                          </a:schemeClr>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r>
              <a:tr h="6190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000" dirty="0" smtClean="0">
                          <a:solidFill>
                            <a:srgbClr val="FFFF00"/>
                          </a:solidFill>
                          <a:latin typeface="Arial" panose="020B0604020202020204" pitchFamily="34" charset="0"/>
                          <a:cs typeface="Arial" panose="020B0604020202020204" pitchFamily="34" charset="0"/>
                        </a:rPr>
                        <a:t>CSR 3 – sistema bancario, accesso al credito</a:t>
                      </a:r>
                    </a:p>
                  </a:txBody>
                  <a:tcPr>
                    <a:solidFill>
                      <a:schemeClr val="accent1">
                        <a:lumMod val="40000"/>
                        <a:lumOff val="60000"/>
                      </a:schemeClr>
                    </a:solidFill>
                  </a:tcPr>
                </a:tc>
                <a:tc>
                  <a:txBody>
                    <a:bodyPr/>
                    <a:lstStyle/>
                    <a:p>
                      <a:r>
                        <a:rPr lang="it-IT" sz="2000" dirty="0" smtClean="0">
                          <a:solidFill>
                            <a:srgbClr val="FFFF00"/>
                          </a:solidFill>
                          <a:latin typeface="Arial" panose="020B0604020202020204" pitchFamily="34" charset="0"/>
                          <a:cs typeface="Arial" panose="020B0604020202020204" pitchFamily="34" charset="0"/>
                        </a:rPr>
                        <a:t>CSR 4 - sistema bancario, accesso al credito</a:t>
                      </a:r>
                      <a:endParaRPr lang="it-IT" sz="2000" dirty="0">
                        <a:solidFill>
                          <a:srgbClr val="FFFF00"/>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r>
              <a:tr h="658819">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000" dirty="0" smtClean="0">
                          <a:solidFill>
                            <a:schemeClr val="accent2">
                              <a:lumMod val="75000"/>
                            </a:schemeClr>
                          </a:solidFill>
                          <a:latin typeface="Arial" panose="020B0604020202020204" pitchFamily="34" charset="0"/>
                          <a:cs typeface="Arial" panose="020B0604020202020204" pitchFamily="34" charset="0"/>
                        </a:rPr>
                        <a:t>CSR 4 – occupazione, formazione e inclusione sociale</a:t>
                      </a:r>
                      <a:endParaRPr lang="it-IT" sz="2000" dirty="0"/>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000" dirty="0" smtClean="0">
                          <a:solidFill>
                            <a:schemeClr val="accent2">
                              <a:lumMod val="75000"/>
                            </a:schemeClr>
                          </a:solidFill>
                          <a:latin typeface="Arial" panose="020B0604020202020204" pitchFamily="34" charset="0"/>
                          <a:cs typeface="Arial" panose="020B0604020202020204" pitchFamily="34" charset="0"/>
                        </a:rPr>
                        <a:t>CSR 5 - mercato del lavoro, occupazione e inclusione sociale</a:t>
                      </a:r>
                    </a:p>
                  </a:txBody>
                  <a:tcPr>
                    <a:solidFill>
                      <a:schemeClr val="accent1">
                        <a:lumMod val="40000"/>
                        <a:lumOff val="60000"/>
                      </a:schemeClr>
                    </a:solidFill>
                  </a:tcPr>
                </a:tc>
              </a:tr>
              <a:tr h="619056">
                <a:tc vMerge="1">
                  <a:txBody>
                    <a:bodyPr/>
                    <a:lstStyle/>
                    <a:p>
                      <a:endParaRPr lang="it-IT" sz="2000" dirty="0">
                        <a:solidFill>
                          <a:schemeClr val="accent3">
                            <a:lumMod val="50000"/>
                          </a:schemeClr>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000" dirty="0" smtClean="0">
                          <a:solidFill>
                            <a:schemeClr val="accent2">
                              <a:lumMod val="75000"/>
                            </a:schemeClr>
                          </a:solidFill>
                          <a:latin typeface="Arial" panose="020B0604020202020204" pitchFamily="34" charset="0"/>
                          <a:cs typeface="Arial" panose="020B0604020202020204" pitchFamily="34" charset="0"/>
                        </a:rPr>
                        <a:t>CSR 6 -</a:t>
                      </a:r>
                      <a:r>
                        <a:rPr lang="it-IT" sz="2000" baseline="0" dirty="0" smtClean="0">
                          <a:solidFill>
                            <a:schemeClr val="accent2">
                              <a:lumMod val="75000"/>
                            </a:schemeClr>
                          </a:solidFill>
                          <a:latin typeface="Arial" panose="020B0604020202020204" pitchFamily="34" charset="0"/>
                          <a:cs typeface="Arial" panose="020B0604020202020204" pitchFamily="34" charset="0"/>
                        </a:rPr>
                        <a:t> </a:t>
                      </a:r>
                      <a:r>
                        <a:rPr lang="it-IT" sz="2000" dirty="0" smtClean="0">
                          <a:solidFill>
                            <a:schemeClr val="accent2">
                              <a:lumMod val="75000"/>
                            </a:schemeClr>
                          </a:solidFill>
                          <a:latin typeface="Arial" panose="020B0604020202020204" pitchFamily="34" charset="0"/>
                          <a:cs typeface="Arial" panose="020B0604020202020204" pitchFamily="34" charset="0"/>
                        </a:rPr>
                        <a:t>formazione e scuola</a:t>
                      </a:r>
                    </a:p>
                  </a:txBody>
                  <a:tcPr>
                    <a:solidFill>
                      <a:schemeClr val="accent1">
                        <a:lumMod val="40000"/>
                        <a:lumOff val="60000"/>
                      </a:schemeClr>
                    </a:solidFill>
                  </a:tcPr>
                </a:tc>
              </a:tr>
              <a:tr h="658819">
                <a:tc>
                  <a:txBody>
                    <a:bodyPr/>
                    <a:lstStyle/>
                    <a:p>
                      <a:r>
                        <a:rPr lang="it-IT" sz="2000" dirty="0" smtClean="0">
                          <a:solidFill>
                            <a:schemeClr val="accent5">
                              <a:lumMod val="75000"/>
                            </a:schemeClr>
                          </a:solidFill>
                          <a:latin typeface="Arial" panose="020B0604020202020204" pitchFamily="34" charset="0"/>
                          <a:cs typeface="Arial" panose="020B0604020202020204" pitchFamily="34" charset="0"/>
                        </a:rPr>
                        <a:t>CSR 5 – sistema fiscale e contrasto alle irregolarità e al lavoro sommerso</a:t>
                      </a:r>
                      <a:endParaRPr lang="it-IT" sz="2000" dirty="0">
                        <a:solidFill>
                          <a:schemeClr val="accent5">
                            <a:lumMod val="75000"/>
                          </a:schemeClr>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c>
                  <a:txBody>
                    <a:bodyPr/>
                    <a:lstStyle/>
                    <a:p>
                      <a:endParaRPr lang="it-IT" sz="2000" dirty="0">
                        <a:solidFill>
                          <a:schemeClr val="accent2">
                            <a:lumMod val="75000"/>
                          </a:schemeClr>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r>
              <a:tr h="658819">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it-IT" sz="2000" dirty="0" smtClean="0">
                        <a:solidFill>
                          <a:schemeClr val="accent3">
                            <a:lumMod val="50000"/>
                          </a:schemeClr>
                        </a:solidFill>
                        <a:latin typeface="Arial" panose="020B0604020202020204" pitchFamily="34" charset="0"/>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it-IT" sz="2000" dirty="0" smtClean="0">
                          <a:solidFill>
                            <a:schemeClr val="accent3">
                              <a:lumMod val="50000"/>
                            </a:schemeClr>
                          </a:solidFill>
                          <a:latin typeface="Arial" panose="020B0604020202020204" pitchFamily="34" charset="0"/>
                          <a:cs typeface="Arial" panose="020B0604020202020204" pitchFamily="34" charset="0"/>
                        </a:rPr>
                        <a:t>CSR 6 - servizi pubblici locali e professionali;</a:t>
                      </a:r>
                      <a:r>
                        <a:rPr lang="it-IT" sz="2000" baseline="0" dirty="0" smtClean="0">
                          <a:solidFill>
                            <a:schemeClr val="accent3">
                              <a:lumMod val="50000"/>
                            </a:schemeClr>
                          </a:solidFill>
                          <a:latin typeface="Arial" panose="020B0604020202020204" pitchFamily="34" charset="0"/>
                          <a:cs typeface="Arial" panose="020B0604020202020204" pitchFamily="34" charset="0"/>
                        </a:rPr>
                        <a:t> trasporti e infrastrutture</a:t>
                      </a:r>
                      <a:endParaRPr lang="it-IT" sz="2000" dirty="0" smtClean="0">
                        <a:solidFill>
                          <a:schemeClr val="accent3">
                            <a:lumMod val="50000"/>
                          </a:schemeClr>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000" dirty="0" smtClean="0">
                          <a:solidFill>
                            <a:schemeClr val="accent3">
                              <a:lumMod val="50000"/>
                            </a:schemeClr>
                          </a:solidFill>
                          <a:latin typeface="Arial" panose="020B0604020202020204" pitchFamily="34" charset="0"/>
                          <a:cs typeface="Arial" panose="020B0604020202020204" pitchFamily="34" charset="0"/>
                        </a:rPr>
                        <a:t>CSR 7 - mercato servizi pubblici locali e </a:t>
                      </a:r>
                      <a:r>
                        <a:rPr lang="it-IT" sz="2000" baseline="0" dirty="0" smtClean="0">
                          <a:solidFill>
                            <a:schemeClr val="accent3">
                              <a:lumMod val="50000"/>
                            </a:schemeClr>
                          </a:solidFill>
                          <a:latin typeface="Arial" panose="020B0604020202020204" pitchFamily="34" charset="0"/>
                          <a:cs typeface="Arial" panose="020B0604020202020204" pitchFamily="34" charset="0"/>
                        </a:rPr>
                        <a:t>professionali</a:t>
                      </a:r>
                      <a:endParaRPr lang="it-IT" sz="2000" dirty="0" smtClean="0">
                        <a:solidFill>
                          <a:schemeClr val="accent3">
                            <a:lumMod val="50000"/>
                          </a:schemeClr>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r>
              <a:tr h="530868">
                <a:tc vMerge="1">
                  <a:txBody>
                    <a:bodyPr/>
                    <a:lstStyle/>
                    <a:p>
                      <a:endParaRPr lang="it-IT" sz="2000" dirty="0">
                        <a:solidFill>
                          <a:schemeClr val="accent5">
                            <a:lumMod val="75000"/>
                          </a:schemeClr>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000" dirty="0" smtClean="0">
                          <a:solidFill>
                            <a:schemeClr val="accent3">
                              <a:lumMod val="50000"/>
                            </a:schemeClr>
                          </a:solidFill>
                          <a:latin typeface="Arial" panose="020B0604020202020204" pitchFamily="34" charset="0"/>
                          <a:cs typeface="Arial" panose="020B0604020202020204" pitchFamily="34" charset="0"/>
                        </a:rPr>
                        <a:t>CSR</a:t>
                      </a:r>
                      <a:r>
                        <a:rPr lang="it-IT" sz="2000" baseline="0" dirty="0" smtClean="0">
                          <a:solidFill>
                            <a:schemeClr val="accent3">
                              <a:lumMod val="50000"/>
                            </a:schemeClr>
                          </a:solidFill>
                          <a:latin typeface="Arial" panose="020B0604020202020204" pitchFamily="34" charset="0"/>
                          <a:cs typeface="Arial" panose="020B0604020202020204" pitchFamily="34" charset="0"/>
                        </a:rPr>
                        <a:t> 8 - Trasporti e infrastrutture</a:t>
                      </a:r>
                      <a:endParaRPr lang="it-IT" sz="2000" dirty="0" smtClean="0">
                        <a:solidFill>
                          <a:schemeClr val="accent3">
                            <a:lumMod val="50000"/>
                          </a:schemeClr>
                        </a:solidFill>
                        <a:latin typeface="Arial" panose="020B0604020202020204" pitchFamily="34" charset="0"/>
                        <a:cs typeface="Arial" panose="020B0604020202020204" pitchFamily="34" charset="0"/>
                      </a:endParaRPr>
                    </a:p>
                  </a:txBody>
                  <a:tcPr>
                    <a:solidFill>
                      <a:schemeClr val="accent1">
                        <a:lumMod val="40000"/>
                        <a:lumOff val="60000"/>
                      </a:schemeClr>
                    </a:solidFill>
                  </a:tcPr>
                </a:tc>
              </a:tr>
            </a:tbl>
          </a:graphicData>
        </a:graphic>
      </p:graphicFrame>
    </p:spTree>
    <p:extLst>
      <p:ext uri="{BB962C8B-B14F-4D97-AF65-F5344CB8AC3E}">
        <p14:creationId xmlns:p14="http://schemas.microsoft.com/office/powerpoint/2010/main" val="235440825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TotalTime>
  <Words>4427</Words>
  <Application>Microsoft Office PowerPoint</Application>
  <PresentationFormat>Widescreen</PresentationFormat>
  <Paragraphs>226</Paragraphs>
  <Slides>19</Slides>
  <Notes>0</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19</vt:i4>
      </vt:variant>
    </vt:vector>
  </HeadingPairs>
  <TitlesOfParts>
    <vt:vector size="26" baseType="lpstr">
      <vt:lpstr>Arial</vt:lpstr>
      <vt:lpstr>Calibri</vt:lpstr>
      <vt:lpstr>Calibri Light</vt:lpstr>
      <vt:lpstr>Symbol</vt:lpstr>
      <vt:lpstr>Times New Roman</vt:lpstr>
      <vt:lpstr>Wingdings</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Mariella Bucciarelli</dc:creator>
  <cp:lastModifiedBy>Mariella Bucciarelli</cp:lastModifiedBy>
  <cp:revision>20</cp:revision>
  <cp:lastPrinted>2014-06-27T07:30:47Z</cp:lastPrinted>
  <dcterms:created xsi:type="dcterms:W3CDTF">2014-06-26T11:17:45Z</dcterms:created>
  <dcterms:modified xsi:type="dcterms:W3CDTF">2015-06-23T08:39:03Z</dcterms:modified>
</cp:coreProperties>
</file>