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</p:sldIdLst>
  <p:sldSz cx="9144000" cy="5143500" type="screen16x9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8" d="100"/>
          <a:sy n="88" d="100"/>
        </p:scale>
        <p:origin x="60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0" name="Shape 11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14032748"/>
      </p:ext>
    </p:extLst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j-lt"/>
        <a:ea typeface="+mj-ea"/>
        <a:cs typeface="+mj-cs"/>
        <a:sym typeface="Calibri"/>
      </a:defRPr>
    </a:lvl1pPr>
    <a:lvl2pPr indent="228600" latinLnBrk="0">
      <a:defRPr sz="1200">
        <a:latin typeface="+mj-lt"/>
        <a:ea typeface="+mj-ea"/>
        <a:cs typeface="+mj-cs"/>
        <a:sym typeface="Calibri"/>
      </a:defRPr>
    </a:lvl2pPr>
    <a:lvl3pPr indent="457200" latinLnBrk="0">
      <a:defRPr sz="1200">
        <a:latin typeface="+mj-lt"/>
        <a:ea typeface="+mj-ea"/>
        <a:cs typeface="+mj-cs"/>
        <a:sym typeface="Calibri"/>
      </a:defRPr>
    </a:lvl3pPr>
    <a:lvl4pPr indent="685800" latinLnBrk="0">
      <a:defRPr sz="1200">
        <a:latin typeface="+mj-lt"/>
        <a:ea typeface="+mj-ea"/>
        <a:cs typeface="+mj-cs"/>
        <a:sym typeface="Calibri"/>
      </a:defRPr>
    </a:lvl4pPr>
    <a:lvl5pPr indent="914400" latinLnBrk="0">
      <a:defRPr sz="1200">
        <a:latin typeface="+mj-lt"/>
        <a:ea typeface="+mj-ea"/>
        <a:cs typeface="+mj-cs"/>
        <a:sym typeface="Calibri"/>
      </a:defRPr>
    </a:lvl5pPr>
    <a:lvl6pPr indent="1143000" latinLnBrk="0">
      <a:defRPr sz="1200">
        <a:latin typeface="+mj-lt"/>
        <a:ea typeface="+mj-ea"/>
        <a:cs typeface="+mj-cs"/>
        <a:sym typeface="Calibri"/>
      </a:defRPr>
    </a:lvl6pPr>
    <a:lvl7pPr indent="1371600" latinLnBrk="0">
      <a:defRPr sz="1200">
        <a:latin typeface="+mj-lt"/>
        <a:ea typeface="+mj-ea"/>
        <a:cs typeface="+mj-cs"/>
        <a:sym typeface="Calibri"/>
      </a:defRPr>
    </a:lvl7pPr>
    <a:lvl8pPr indent="1600200" latinLnBrk="0">
      <a:defRPr sz="1200">
        <a:latin typeface="+mj-lt"/>
        <a:ea typeface="+mj-ea"/>
        <a:cs typeface="+mj-cs"/>
        <a:sym typeface="Calibri"/>
      </a:defRPr>
    </a:lvl8pPr>
    <a:lvl9pPr indent="1828800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olo Test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Titolo Testo</a:t>
            </a:r>
          </a:p>
        </p:txBody>
      </p:sp>
      <p:sp>
        <p:nvSpPr>
          <p:cNvPr id="12" name="Corpo livello uno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13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olo e contenuto 0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olo Test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Titolo Testo</a:t>
            </a:r>
          </a:p>
        </p:txBody>
      </p:sp>
      <p:sp>
        <p:nvSpPr>
          <p:cNvPr id="21" name="Corpo livello uno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22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olo Testo"/>
          <p:cNvSpPr txBox="1">
            <a:spLocks noGrp="1"/>
          </p:cNvSpPr>
          <p:nvPr>
            <p:ph type="title"/>
          </p:nvPr>
        </p:nvSpPr>
        <p:spPr>
          <a:xfrm>
            <a:off x="722312" y="3305176"/>
            <a:ext cx="7772401" cy="1021559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t>Titolo Testo</a:t>
            </a:r>
          </a:p>
        </p:txBody>
      </p:sp>
      <p:sp>
        <p:nvSpPr>
          <p:cNvPr id="30" name="Corpo livello uno…"/>
          <p:cNvSpPr txBox="1">
            <a:spLocks noGrp="1"/>
          </p:cNvSpPr>
          <p:nvPr>
            <p:ph type="body" sz="quarter" idx="1"/>
          </p:nvPr>
        </p:nvSpPr>
        <p:spPr>
          <a:xfrm>
            <a:off x="722312" y="2180033"/>
            <a:ext cx="7772401" cy="1125142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31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olo Test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Titolo Testo</a:t>
            </a:r>
          </a:p>
        </p:txBody>
      </p:sp>
      <p:sp>
        <p:nvSpPr>
          <p:cNvPr id="39" name="Corpo livello uno…"/>
          <p:cNvSpPr txBox="1">
            <a:spLocks noGrp="1"/>
          </p:cNvSpPr>
          <p:nvPr>
            <p:ph type="body" sz="half" idx="1"/>
          </p:nvPr>
        </p:nvSpPr>
        <p:spPr>
          <a:xfrm>
            <a:off x="457200" y="900112"/>
            <a:ext cx="4038600" cy="2545559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8" indent="-320038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40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olo Test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Titolo Testo</a:t>
            </a:r>
          </a:p>
        </p:txBody>
      </p:sp>
      <p:sp>
        <p:nvSpPr>
          <p:cNvPr id="48" name="Corpo livello uno…"/>
          <p:cNvSpPr txBox="1">
            <a:spLocks noGrp="1"/>
          </p:cNvSpPr>
          <p:nvPr>
            <p:ph type="body" sz="quarter" idx="1"/>
          </p:nvPr>
        </p:nvSpPr>
        <p:spPr>
          <a:xfrm>
            <a:off x="457200" y="1151333"/>
            <a:ext cx="4040188" cy="479825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49" name="Segnaposto testo 4"/>
          <p:cNvSpPr>
            <a:spLocks noGrp="1"/>
          </p:cNvSpPr>
          <p:nvPr>
            <p:ph type="body" sz="quarter" idx="13"/>
          </p:nvPr>
        </p:nvSpPr>
        <p:spPr>
          <a:xfrm>
            <a:off x="4645026" y="1151333"/>
            <a:ext cx="4041778" cy="479825"/>
          </a:xfrm>
          <a:prstGeom prst="rect">
            <a:avLst/>
          </a:prstGeom>
        </p:spPr>
        <p:txBody>
          <a:bodyPr anchor="b"/>
          <a:lstStyle/>
          <a:p>
            <a:pPr marL="288035" indent="-288035" defTabSz="768095">
              <a:spcBef>
                <a:spcPts val="500"/>
              </a:spcBef>
              <a:defRPr sz="2688"/>
            </a:pPr>
            <a:endParaRPr/>
          </a:p>
        </p:txBody>
      </p:sp>
      <p:sp>
        <p:nvSpPr>
          <p:cNvPr id="50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olo Test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Titolo Testo</a:t>
            </a:r>
          </a:p>
        </p:txBody>
      </p:sp>
      <p:sp>
        <p:nvSpPr>
          <p:cNvPr id="58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olo Testo"/>
          <p:cNvSpPr txBox="1">
            <a:spLocks noGrp="1"/>
          </p:cNvSpPr>
          <p:nvPr>
            <p:ph type="title"/>
          </p:nvPr>
        </p:nvSpPr>
        <p:spPr>
          <a:xfrm>
            <a:off x="457201" y="204785"/>
            <a:ext cx="3008316" cy="87154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Titolo Testo</a:t>
            </a:r>
          </a:p>
        </p:txBody>
      </p:sp>
      <p:sp>
        <p:nvSpPr>
          <p:cNvPr id="73" name="Corpo livello uno…"/>
          <p:cNvSpPr txBox="1">
            <a:spLocks noGrp="1"/>
          </p:cNvSpPr>
          <p:nvPr>
            <p:ph type="body" idx="1"/>
          </p:nvPr>
        </p:nvSpPr>
        <p:spPr>
          <a:xfrm>
            <a:off x="3575050" y="204788"/>
            <a:ext cx="5111750" cy="4389836"/>
          </a:xfrm>
          <a:prstGeom prst="rect">
            <a:avLst/>
          </a:prstGeom>
        </p:spPr>
        <p:txBody>
          <a:bodyPr/>
          <a:lstStyle/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74" name="Segnaposto testo 3"/>
          <p:cNvSpPr>
            <a:spLocks noGrp="1"/>
          </p:cNvSpPr>
          <p:nvPr>
            <p:ph type="body" sz="half" idx="13"/>
          </p:nvPr>
        </p:nvSpPr>
        <p:spPr>
          <a:xfrm>
            <a:off x="457199" y="1076326"/>
            <a:ext cx="3008317" cy="351829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5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itolo Testo"/>
          <p:cNvSpPr txBox="1">
            <a:spLocks noGrp="1"/>
          </p:cNvSpPr>
          <p:nvPr>
            <p:ph type="title"/>
          </p:nvPr>
        </p:nvSpPr>
        <p:spPr>
          <a:xfrm>
            <a:off x="1792288" y="3600450"/>
            <a:ext cx="5486403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Titolo Testo</a:t>
            </a:r>
          </a:p>
        </p:txBody>
      </p:sp>
      <p:sp>
        <p:nvSpPr>
          <p:cNvPr id="83" name="Segnaposto immagine 2"/>
          <p:cNvSpPr>
            <a:spLocks noGrp="1"/>
          </p:cNvSpPr>
          <p:nvPr>
            <p:ph type="pic" sz="half" idx="13"/>
          </p:nvPr>
        </p:nvSpPr>
        <p:spPr>
          <a:xfrm>
            <a:off x="1792288" y="459581"/>
            <a:ext cx="5486403" cy="30861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Corpo livello uno…"/>
          <p:cNvSpPr txBox="1">
            <a:spLocks noGrp="1"/>
          </p:cNvSpPr>
          <p:nvPr>
            <p:ph type="body" sz="quarter" idx="1"/>
          </p:nvPr>
        </p:nvSpPr>
        <p:spPr>
          <a:xfrm>
            <a:off x="1792288" y="4025503"/>
            <a:ext cx="5486403" cy="60365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0">
              <a:spcBef>
                <a:spcPts val="300"/>
              </a:spcBef>
              <a:buSzTx/>
              <a:buFontTx/>
              <a:buNone/>
              <a:defRPr sz="1400"/>
            </a:lvl2pPr>
            <a:lvl3pPr marL="0" indent="0">
              <a:spcBef>
                <a:spcPts val="300"/>
              </a:spcBef>
              <a:buSzTx/>
              <a:buFontTx/>
              <a:buNone/>
              <a:defRPr sz="1400"/>
            </a:lvl3pPr>
            <a:lvl4pPr marL="0" indent="0">
              <a:spcBef>
                <a:spcPts val="300"/>
              </a:spcBef>
              <a:buSzTx/>
              <a:buFontTx/>
              <a:buNone/>
              <a:defRPr sz="1400"/>
            </a:lvl4pPr>
            <a:lvl5pPr marL="0" indent="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85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Titolo Test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Titolo Testo</a:t>
            </a:r>
          </a:p>
        </p:txBody>
      </p:sp>
      <p:sp>
        <p:nvSpPr>
          <p:cNvPr id="93" name="Corpo livello uno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94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Titolo Testo"/>
          <p:cNvSpPr txBox="1">
            <a:spLocks noGrp="1"/>
          </p:cNvSpPr>
          <p:nvPr>
            <p:ph type="title"/>
          </p:nvPr>
        </p:nvSpPr>
        <p:spPr>
          <a:xfrm>
            <a:off x="6629400" y="154780"/>
            <a:ext cx="2057400" cy="3290890"/>
          </a:xfrm>
          <a:prstGeom prst="rect">
            <a:avLst/>
          </a:prstGeom>
        </p:spPr>
        <p:txBody>
          <a:bodyPr/>
          <a:lstStyle/>
          <a:p>
            <a:r>
              <a:t>Titolo Testo</a:t>
            </a:r>
          </a:p>
        </p:txBody>
      </p:sp>
      <p:sp>
        <p:nvSpPr>
          <p:cNvPr id="102" name="Corpo livello uno…"/>
          <p:cNvSpPr txBox="1">
            <a:spLocks noGrp="1"/>
          </p:cNvSpPr>
          <p:nvPr>
            <p:ph type="body" idx="1"/>
          </p:nvPr>
        </p:nvSpPr>
        <p:spPr>
          <a:xfrm>
            <a:off x="457200" y="154780"/>
            <a:ext cx="6019800" cy="3290890"/>
          </a:xfrm>
          <a:prstGeom prst="rect">
            <a:avLst/>
          </a:prstGeom>
        </p:spPr>
        <p:txBody>
          <a:bodyPr/>
          <a:lstStyle/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103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Testo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r>
              <a:t>Titolo Testo</a:t>
            </a:r>
          </a:p>
        </p:txBody>
      </p:sp>
      <p:sp>
        <p:nvSpPr>
          <p:cNvPr id="3" name="Corpo livello uno…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normAutofit/>
          </a:bodyPr>
          <a:lstStyle/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4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8422823" y="4769566"/>
            <a:ext cx="263978" cy="269237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‹N›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83771" marR="0" indent="-326571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19200" marR="0" indent="-3048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373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1945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517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1089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661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233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Titolo 1"/>
          <p:cNvSpPr txBox="1">
            <a:spLocks noGrp="1"/>
          </p:cNvSpPr>
          <p:nvPr>
            <p:ph type="title"/>
          </p:nvPr>
        </p:nvSpPr>
        <p:spPr>
          <a:xfrm>
            <a:off x="755573" y="2211709"/>
            <a:ext cx="4968558" cy="1800201"/>
          </a:xfrm>
          <a:prstGeom prst="rect">
            <a:avLst/>
          </a:prstGeom>
        </p:spPr>
        <p:txBody>
          <a:bodyPr/>
          <a:lstStyle/>
          <a:p>
            <a:pPr algn="l">
              <a:defRPr sz="3100">
                <a:solidFill>
                  <a:srgbClr val="FFFFFF"/>
                </a:solidFill>
                <a:latin typeface="Impact"/>
                <a:ea typeface="Impact"/>
                <a:cs typeface="Impact"/>
                <a:sym typeface="Impact"/>
              </a:defRPr>
            </a:pPr>
            <a:r>
              <a:t>BUONA PRATICA </a:t>
            </a:r>
            <a:br/>
            <a:r>
              <a:t>POR UMBRIA FSE 2014/2020</a:t>
            </a:r>
            <a:br/>
            <a:r>
              <a:rPr sz="2200"/>
              <a:t>SERENELLA TASSELLI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CasellaDiTesto 1"/>
          <p:cNvSpPr txBox="1"/>
          <p:nvPr/>
        </p:nvSpPr>
        <p:spPr>
          <a:xfrm>
            <a:off x="108856" y="1273629"/>
            <a:ext cx="8556174" cy="3720462"/>
          </a:xfrm>
          <a:prstGeom prst="rect">
            <a:avLst/>
          </a:prstGeom>
          <a:gradFill>
            <a:gsLst>
              <a:gs pos="0">
                <a:schemeClr val="accent1">
                  <a:hueOff val="357503"/>
                  <a:satOff val="54545"/>
                  <a:lumOff val="29273"/>
                </a:schemeClr>
              </a:gs>
              <a:gs pos="35000">
                <a:srgbClr val="BDD4FF"/>
              </a:gs>
              <a:gs pos="100000">
                <a:schemeClr val="accent1">
                  <a:hueOff val="418253"/>
                  <a:satOff val="54545"/>
                  <a:lumOff val="42493"/>
                </a:schemeClr>
              </a:gs>
            </a:gsLst>
            <a:lin ang="16200000"/>
          </a:gradFill>
          <a:ln>
            <a:solidFill>
              <a:srgbClr val="4A7EBB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>
              <a:defRPr sz="1600" b="1"/>
            </a:pPr>
            <a:r>
              <a:t>Il sostegno all’inclusione sociale attraverso il lavoro e lo sviluppo professionale sono elementi qualificanti del percorso rieducativo e del recupero sociale </a:t>
            </a:r>
          </a:p>
          <a:p>
            <a:pPr algn="ctr">
              <a:defRPr sz="1600" b="1"/>
            </a:pPr>
            <a:r>
              <a:t>delle persone sottoposte ad esecuzione penale. </a:t>
            </a:r>
          </a:p>
          <a:p>
            <a:pPr algn="ctr">
              <a:defRPr sz="1600" b="1"/>
            </a:pPr>
            <a:endParaRPr/>
          </a:p>
          <a:p>
            <a:pPr algn="ctr">
              <a:defRPr sz="1600" b="1"/>
            </a:pPr>
            <a:r>
              <a:t>Le politiche regionali, da sempre, hanno indirizzato la programmazione di settore verso la costruzione di un sistema stabile di governance, definendo modalità di confronto costanti tra le Amministrazioni che, a vario titolo, sono impegnate nell’inserimento socio lavorativo delle persone sottoposte a provvedimenti dell'Autorità giudiziaria </a:t>
            </a:r>
          </a:p>
          <a:p>
            <a:pPr algn="ctr">
              <a:defRPr sz="1600" b="1"/>
            </a:pPr>
            <a:r>
              <a:t>di limitazione o restrizione della libertà personale </a:t>
            </a:r>
          </a:p>
          <a:p>
            <a:pPr algn="ctr">
              <a:defRPr sz="1600" b="1"/>
            </a:pPr>
            <a:r>
              <a:t>o provvedimenti dell'Autorità giudiziaria minorile. </a:t>
            </a:r>
          </a:p>
          <a:p>
            <a:pPr algn="ctr">
              <a:defRPr sz="1600" b="1"/>
            </a:pPr>
            <a:endParaRPr/>
          </a:p>
          <a:p>
            <a:pPr algn="ctr">
              <a:defRPr sz="1600" b="1"/>
            </a:pPr>
            <a:r>
              <a:t>Il supporto alla creazione di un progetto di vita che consenta loro </a:t>
            </a:r>
          </a:p>
          <a:p>
            <a:pPr algn="ctr">
              <a:defRPr sz="1600" b="1"/>
            </a:pPr>
            <a:r>
              <a:t>una reale integrazione nella società è una delle priorità che la Regione Umbria, </a:t>
            </a:r>
          </a:p>
          <a:p>
            <a:pPr algn="ctr">
              <a:defRPr sz="1600" b="1"/>
            </a:pPr>
            <a:r>
              <a:t>nella nuova programmazione FSE 2014/2020, </a:t>
            </a:r>
          </a:p>
          <a:p>
            <a:pPr algn="ctr">
              <a:defRPr sz="1600" b="1"/>
            </a:pPr>
            <a:r>
              <a:t>ha tradotto in Intervento specifico.</a:t>
            </a:r>
            <a:r>
              <a:rPr b="0"/>
              <a:t> </a:t>
            </a:r>
          </a:p>
        </p:txBody>
      </p:sp>
      <p:sp>
        <p:nvSpPr>
          <p:cNvPr id="118" name="CasellaDiTesto 2"/>
          <p:cNvSpPr txBox="1"/>
          <p:nvPr/>
        </p:nvSpPr>
        <p:spPr>
          <a:xfrm>
            <a:off x="3668486" y="892629"/>
            <a:ext cx="4996544" cy="3581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b="1">
                <a:solidFill>
                  <a:srgbClr val="FF0000"/>
                </a:solidFill>
              </a:defRPr>
            </a:lvl1pPr>
          </a:lstStyle>
          <a:p>
            <a:r>
              <a:t>FINALITA’ DELL’AVVISO</a:t>
            </a: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Avviso Pubblico biennale per la presentazione di progetti destinati alla presa in carico multidisciplinare attraverso attività di orientamento individuale, del bilancio delle competenze, formazione e accompagnamento al lavoro - attivazione di percorsi di inclusione lavorativa attraverso tirocini extracurricolari."/>
          <p:cNvSpPr txBox="1">
            <a:spLocks noGrp="1"/>
          </p:cNvSpPr>
          <p:nvPr>
            <p:ph type="title"/>
          </p:nvPr>
        </p:nvSpPr>
        <p:spPr>
          <a:xfrm>
            <a:off x="281406" y="1124691"/>
            <a:ext cx="8581188" cy="1598168"/>
          </a:xfrm>
          <a:prstGeom prst="rect">
            <a:avLst/>
          </a:prstGeom>
          <a:solidFill>
            <a:srgbClr val="B7DEE8"/>
          </a:solidFill>
        </p:spPr>
        <p:txBody>
          <a:bodyPr>
            <a:normAutofit fontScale="90000"/>
          </a:bodyPr>
          <a:lstStyle>
            <a:lvl1pPr algn="just" defTabSz="612648">
              <a:defRPr sz="2000"/>
            </a:lvl1pPr>
          </a:lstStyle>
          <a:p>
            <a:r>
              <a:t>Avviso Pubblico biennale per la presentazione di progetti destinati alla presa in carico multidisciplinare delle persone in esecuzione penale esterna. attraverso attività di orientamento individuale, del bilancio delle competenze, formazione e accompagnamento al lavoro - attivazione di percorsi di inclusione lavorativa attraverso tirocini extracurricolari.  </a:t>
            </a:r>
          </a:p>
        </p:txBody>
      </p:sp>
      <p:sp>
        <p:nvSpPr>
          <p:cNvPr id="115" name="Por Umbria FSE 2014-2020…"/>
          <p:cNvSpPr txBox="1">
            <a:spLocks noGrp="1"/>
          </p:cNvSpPr>
          <p:nvPr>
            <p:ph type="body" idx="1"/>
          </p:nvPr>
        </p:nvSpPr>
        <p:spPr>
          <a:xfrm>
            <a:off x="281405" y="2722858"/>
            <a:ext cx="8862595" cy="2219256"/>
          </a:xfrm>
          <a:prstGeom prst="rect">
            <a:avLst/>
          </a:prstGeom>
        </p:spPr>
        <p:txBody>
          <a:bodyPr/>
          <a:lstStyle/>
          <a:p>
            <a:pPr marL="0" indent="0" algn="ctr" defTabSz="237988">
              <a:lnSpc>
                <a:spcPct val="80000"/>
              </a:lnSpc>
              <a:spcBef>
                <a:spcPts val="0"/>
              </a:spcBef>
              <a:buSzTx/>
              <a:buNone/>
              <a:defRPr sz="1472" b="1"/>
            </a:pPr>
            <a:r>
              <a:t>Por Umbria FSE 2014-2020 </a:t>
            </a:r>
            <a:endParaRPr sz="644">
              <a:solidFill>
                <a:srgbClr val="888888"/>
              </a:solidFill>
            </a:endParaRPr>
          </a:p>
          <a:p>
            <a:pPr marL="0" indent="0" algn="ctr" defTabSz="237988">
              <a:lnSpc>
                <a:spcPct val="80000"/>
              </a:lnSpc>
              <a:spcBef>
                <a:spcPts val="0"/>
              </a:spcBef>
              <a:buSzTx/>
              <a:buNone/>
              <a:defRPr sz="1472" b="1"/>
            </a:pPr>
            <a:r>
              <a:t>Asse 2:</a:t>
            </a:r>
            <a:r>
              <a:rPr b="0"/>
              <a:t> </a:t>
            </a:r>
            <a:r>
              <a:t>Inclusione Sociale e lotta alla povertà. </a:t>
            </a:r>
          </a:p>
          <a:p>
            <a:pPr marL="0" indent="0" algn="ctr" defTabSz="237988">
              <a:lnSpc>
                <a:spcPct val="80000"/>
              </a:lnSpc>
              <a:spcBef>
                <a:spcPts val="0"/>
              </a:spcBef>
              <a:buSzTx/>
              <a:buNone/>
              <a:defRPr sz="1472" b="1"/>
            </a:pPr>
            <a:r>
              <a:t>Priorità d’investimento: 9.i) </a:t>
            </a:r>
            <a:r>
              <a:rPr b="0"/>
              <a:t>Inclusione attiva, anche per promuovere le pari opportunità e la partecipazione attiva e migliorare l’occupabilità.</a:t>
            </a:r>
            <a:endParaRPr sz="644">
              <a:solidFill>
                <a:srgbClr val="888888"/>
              </a:solidFill>
            </a:endParaRPr>
          </a:p>
          <a:p>
            <a:pPr marL="0" indent="0" algn="ctr" defTabSz="237988">
              <a:lnSpc>
                <a:spcPct val="80000"/>
              </a:lnSpc>
              <a:spcBef>
                <a:spcPts val="0"/>
              </a:spcBef>
              <a:buSzTx/>
              <a:buNone/>
              <a:defRPr sz="1472" b="1"/>
            </a:pPr>
            <a:r>
              <a:t>Obiettivo specifico/RA: 9.2 </a:t>
            </a:r>
            <a:r>
              <a:rPr b="0"/>
              <a:t>Incremento dell’occupabilità e della partecipazione al mercato del lavoro attraverso percorsi integrati e multi dimensionali di inclusione delle persone maggiormente vulnerabili.</a:t>
            </a:r>
            <a:endParaRPr sz="644">
              <a:solidFill>
                <a:srgbClr val="888888"/>
              </a:solidFill>
            </a:endParaRPr>
          </a:p>
          <a:p>
            <a:pPr marL="0" indent="0" algn="ctr" defTabSz="237988">
              <a:lnSpc>
                <a:spcPct val="80000"/>
              </a:lnSpc>
              <a:spcBef>
                <a:spcPts val="0"/>
              </a:spcBef>
              <a:buSzTx/>
              <a:buNone/>
              <a:defRPr sz="1472" b="1"/>
            </a:pPr>
            <a:r>
              <a:t>Azione 9.2.2</a:t>
            </a:r>
            <a:r>
              <a:rPr b="0"/>
              <a:t>: Interventi di presa in carico multi professionale finalizzati all’inclusione lavorativa di persone maggiormente vulnerabili e a rischio di discriminazione e in generale alle persone che per diversi motivi sono presi in carico dai servizi sociali - percorsi di empowerment;</a:t>
            </a:r>
            <a:endParaRPr sz="644">
              <a:solidFill>
                <a:srgbClr val="888888"/>
              </a:solidFill>
            </a:endParaRPr>
          </a:p>
          <a:p>
            <a:pPr marL="0" indent="0" algn="ctr" defTabSz="237988">
              <a:lnSpc>
                <a:spcPct val="80000"/>
              </a:lnSpc>
              <a:spcBef>
                <a:spcPts val="0"/>
              </a:spcBef>
              <a:buSzTx/>
              <a:buNone/>
              <a:defRPr sz="1472" b="1"/>
            </a:pPr>
            <a:r>
              <a:t>Intervento specifico</a:t>
            </a:r>
            <a:r>
              <a:rPr b="0"/>
              <a:t>: Interventi di presa in carico multi professionale finalizzati all’inclusione lavorativa di persone in esecuzione penale esterna.</a:t>
            </a: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CasellaDiTesto 2"/>
          <p:cNvSpPr txBox="1"/>
          <p:nvPr/>
        </p:nvSpPr>
        <p:spPr>
          <a:xfrm>
            <a:off x="261258" y="1022493"/>
            <a:ext cx="3156856" cy="701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400" b="1">
                <a:solidFill>
                  <a:srgbClr val="0070C0"/>
                </a:solidFill>
              </a:defRPr>
            </a:lvl1pPr>
          </a:lstStyle>
          <a:p>
            <a:r>
              <a:t>CONTESTUALIZZAZIONE DEL FABBISOGNO DEL TERRITORIO REGIONALE</a:t>
            </a:r>
          </a:p>
        </p:txBody>
      </p:sp>
      <p:sp>
        <p:nvSpPr>
          <p:cNvPr id="121" name="CasellaDiTesto 4"/>
          <p:cNvSpPr txBox="1"/>
          <p:nvPr/>
        </p:nvSpPr>
        <p:spPr>
          <a:xfrm>
            <a:off x="152399" y="1761152"/>
            <a:ext cx="3712030" cy="1116962"/>
          </a:xfrm>
          <a:prstGeom prst="rect">
            <a:avLst/>
          </a:prstGeom>
          <a:gradFill>
            <a:gsLst>
              <a:gs pos="0">
                <a:schemeClr val="accent1">
                  <a:hueOff val="357503"/>
                  <a:satOff val="54545"/>
                  <a:lumOff val="29273"/>
                </a:schemeClr>
              </a:gs>
              <a:gs pos="35000">
                <a:srgbClr val="BDD4FF"/>
              </a:gs>
              <a:gs pos="100000">
                <a:schemeClr val="accent1">
                  <a:hueOff val="418253"/>
                  <a:satOff val="54545"/>
                  <a:lumOff val="42493"/>
                </a:schemeClr>
              </a:gs>
            </a:gsLst>
            <a:lin ang="16200000"/>
          </a:gradFill>
          <a:ln>
            <a:solidFill>
              <a:srgbClr val="4A7EBB"/>
            </a:solidFill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just">
              <a:defRPr sz="1400" b="1"/>
            </a:lvl1pPr>
          </a:lstStyle>
          <a:p>
            <a:r>
              <a:t>1500 persone detenute  in  4 Istituti di pena rappresentano il contesto del territorio e   fanno dell’Umbria, tra le regioni con il numero più alto di detenuti per numero di abitanti.</a:t>
            </a:r>
          </a:p>
        </p:txBody>
      </p:sp>
      <p:sp>
        <p:nvSpPr>
          <p:cNvPr id="122" name="CasellaDiTesto 5"/>
          <p:cNvSpPr txBox="1"/>
          <p:nvPr/>
        </p:nvSpPr>
        <p:spPr>
          <a:xfrm>
            <a:off x="152399" y="2916666"/>
            <a:ext cx="3712030" cy="1116962"/>
          </a:xfrm>
          <a:prstGeom prst="rect">
            <a:avLst/>
          </a:prstGeom>
          <a:gradFill>
            <a:gsLst>
              <a:gs pos="0">
                <a:schemeClr val="accent1">
                  <a:hueOff val="357503"/>
                  <a:satOff val="54545"/>
                  <a:lumOff val="29273"/>
                </a:schemeClr>
              </a:gs>
              <a:gs pos="35000">
                <a:srgbClr val="BDD4FF"/>
              </a:gs>
              <a:gs pos="100000">
                <a:schemeClr val="accent1">
                  <a:hueOff val="418253"/>
                  <a:satOff val="54545"/>
                  <a:lumOff val="42493"/>
                </a:schemeClr>
              </a:gs>
            </a:gsLst>
            <a:lin ang="16200000"/>
          </a:gradFill>
          <a:ln>
            <a:solidFill>
              <a:srgbClr val="4A7EBB"/>
            </a:solidFill>
          </a:ln>
          <a:effectLst>
            <a:outerShdw blurRad="50800" dist="38100" dir="81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just">
              <a:defRPr sz="1400" b="1"/>
            </a:lvl1pPr>
          </a:lstStyle>
          <a:p>
            <a:r>
              <a:t>600 sono i minorenni autori di reati in carico alla Giustizia minorile ed è alta la percentuale di quelli che una volta divenuti adulti continuano a commettere reati.</a:t>
            </a:r>
          </a:p>
        </p:txBody>
      </p:sp>
      <p:sp>
        <p:nvSpPr>
          <p:cNvPr id="123" name="CasellaDiTesto 6"/>
          <p:cNvSpPr txBox="1"/>
          <p:nvPr/>
        </p:nvSpPr>
        <p:spPr>
          <a:xfrm>
            <a:off x="152399" y="3962399"/>
            <a:ext cx="3712030" cy="901062"/>
          </a:xfrm>
          <a:prstGeom prst="rect">
            <a:avLst/>
          </a:prstGeom>
          <a:gradFill>
            <a:gsLst>
              <a:gs pos="0">
                <a:schemeClr val="accent1">
                  <a:hueOff val="357503"/>
                  <a:satOff val="54545"/>
                  <a:lumOff val="29273"/>
                </a:schemeClr>
              </a:gs>
              <a:gs pos="35000">
                <a:srgbClr val="BDD4FF"/>
              </a:gs>
              <a:gs pos="100000">
                <a:schemeClr val="accent1">
                  <a:hueOff val="418253"/>
                  <a:satOff val="54545"/>
                  <a:lumOff val="42493"/>
                </a:schemeClr>
              </a:gs>
            </a:gsLst>
            <a:lin ang="16200000"/>
          </a:gradFill>
          <a:ln>
            <a:solidFill>
              <a:srgbClr val="4A7EBB"/>
            </a:solidFill>
          </a:ln>
          <a:effectLst>
            <a:outerShdw blurRad="50800" dist="38100" dir="81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1400" b="1"/>
            </a:lvl1pPr>
          </a:lstStyle>
          <a:p>
            <a:r>
              <a:t>70%  è la percentuale di persone che reiterano il reato a due anni dalla fine della pena</a:t>
            </a:r>
          </a:p>
        </p:txBody>
      </p:sp>
      <p:sp>
        <p:nvSpPr>
          <p:cNvPr id="124" name="CasellaDiTesto 9"/>
          <p:cNvSpPr txBox="1"/>
          <p:nvPr/>
        </p:nvSpPr>
        <p:spPr>
          <a:xfrm>
            <a:off x="4299856" y="1761152"/>
            <a:ext cx="4659087" cy="824862"/>
          </a:xfrm>
          <a:prstGeom prst="rect">
            <a:avLst/>
          </a:prstGeom>
          <a:gradFill>
            <a:gsLst>
              <a:gs pos="0">
                <a:schemeClr val="accent2">
                  <a:hueOff val="-39879"/>
                  <a:satOff val="52282"/>
                  <a:lumOff val="29251"/>
                </a:schemeClr>
              </a:gs>
              <a:gs pos="35000">
                <a:srgbClr val="FFBFBE"/>
              </a:gs>
              <a:gs pos="100000">
                <a:schemeClr val="accent2">
                  <a:hueOff val="-44018"/>
                  <a:satOff val="52282"/>
                  <a:lumOff val="42346"/>
                </a:schemeClr>
              </a:gs>
            </a:gsLst>
            <a:lin ang="16200000"/>
          </a:gradFill>
          <a:ln>
            <a:solidFill>
              <a:srgbClr val="BE4B48"/>
            </a:solidFill>
          </a:ln>
          <a:effectLst>
            <a:outerShdw blurRad="50800" dist="38100" dir="81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1600" b="1"/>
            </a:lvl1pPr>
          </a:lstStyle>
          <a:p>
            <a:r>
              <a:t>Il percorso penale deve avere un carattere  rieducativo che offra un percorso di recupero sociale</a:t>
            </a:r>
          </a:p>
        </p:txBody>
      </p:sp>
      <p:sp>
        <p:nvSpPr>
          <p:cNvPr id="125" name="CasellaDiTesto 10"/>
          <p:cNvSpPr txBox="1"/>
          <p:nvPr/>
        </p:nvSpPr>
        <p:spPr>
          <a:xfrm>
            <a:off x="4299856" y="2562724"/>
            <a:ext cx="4659086" cy="1066162"/>
          </a:xfrm>
          <a:prstGeom prst="rect">
            <a:avLst/>
          </a:prstGeom>
          <a:gradFill>
            <a:gsLst>
              <a:gs pos="0">
                <a:schemeClr val="accent2">
                  <a:hueOff val="-39879"/>
                  <a:satOff val="52282"/>
                  <a:lumOff val="29251"/>
                </a:schemeClr>
              </a:gs>
              <a:gs pos="35000">
                <a:srgbClr val="FFBFBE"/>
              </a:gs>
              <a:gs pos="100000">
                <a:schemeClr val="accent2">
                  <a:hueOff val="-44018"/>
                  <a:satOff val="52282"/>
                  <a:lumOff val="42346"/>
                </a:schemeClr>
              </a:gs>
            </a:gsLst>
            <a:lin ang="16200000"/>
          </a:gradFill>
          <a:ln>
            <a:solidFill>
              <a:srgbClr val="BE4B48"/>
            </a:solidFill>
          </a:ln>
          <a:effectLst>
            <a:outerShdw blurRad="50800" dist="38100" dir="81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1600" b="1"/>
            </a:lvl1pPr>
          </a:lstStyle>
          <a:p>
            <a:r>
              <a:t>Minorenni che fanno esperienze educative positive durante il periodo di messa alla prova, hanno una alta probabilità di  uscire dal circuito del penale </a:t>
            </a:r>
          </a:p>
        </p:txBody>
      </p:sp>
      <p:sp>
        <p:nvSpPr>
          <p:cNvPr id="126" name="CasellaDiTesto 11"/>
          <p:cNvSpPr txBox="1"/>
          <p:nvPr/>
        </p:nvSpPr>
        <p:spPr>
          <a:xfrm>
            <a:off x="4299858" y="3494313"/>
            <a:ext cx="4659087" cy="1548762"/>
          </a:xfrm>
          <a:prstGeom prst="rect">
            <a:avLst/>
          </a:prstGeom>
          <a:gradFill>
            <a:gsLst>
              <a:gs pos="0">
                <a:schemeClr val="accent2">
                  <a:hueOff val="-39879"/>
                  <a:satOff val="52282"/>
                  <a:lumOff val="29251"/>
                </a:schemeClr>
              </a:gs>
              <a:gs pos="35000">
                <a:srgbClr val="FFBFBE"/>
              </a:gs>
              <a:gs pos="100000">
                <a:schemeClr val="accent2">
                  <a:hueOff val="-44018"/>
                  <a:satOff val="52282"/>
                  <a:lumOff val="42346"/>
                </a:schemeClr>
              </a:gs>
            </a:gsLst>
            <a:lin ang="16200000"/>
          </a:gradFill>
          <a:ln>
            <a:solidFill>
              <a:srgbClr val="BE4B48"/>
            </a:solidFill>
          </a:ln>
          <a:effectLst>
            <a:outerShdw blurRad="50800" dist="381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just">
              <a:defRPr sz="1600" b="1"/>
            </a:lvl1pPr>
          </a:lstStyle>
          <a:p>
            <a:r>
              <a:t>La reiterazione del reato si abbatte da 70% al 18%  quando queste persone hanno la possibilità di accedere a percorsi di inclusione socio lavorativa durante la pena, con ricadute positive anche sul sistema della sicurezza  pubblica.</a:t>
            </a:r>
          </a:p>
        </p:txBody>
      </p:sp>
      <p:sp>
        <p:nvSpPr>
          <p:cNvPr id="127" name="CasellaDiTesto 14"/>
          <p:cNvSpPr txBox="1"/>
          <p:nvPr/>
        </p:nvSpPr>
        <p:spPr>
          <a:xfrm>
            <a:off x="5165271" y="1114826"/>
            <a:ext cx="3233058" cy="4978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400" b="1">
                <a:solidFill>
                  <a:srgbClr val="FF0000"/>
                </a:solidFill>
              </a:defRPr>
            </a:lvl1pPr>
          </a:lstStyle>
          <a:p>
            <a:r>
              <a:t>CONTESTO PROGRAMMATICO NEL  MEDIO E LUNGO PERIODO 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1500 persone rappresentano la popolazione carceraria e 4 Istituti di pena,  fanno della regione Umbria la regione con il numero più alto di più di detenuti per numero di abitanti…"/>
          <p:cNvSpPr txBox="1">
            <a:spLocks noGrp="1"/>
          </p:cNvSpPr>
          <p:nvPr>
            <p:ph type="title"/>
          </p:nvPr>
        </p:nvSpPr>
        <p:spPr>
          <a:xfrm>
            <a:off x="215483" y="994168"/>
            <a:ext cx="8713034" cy="638690"/>
          </a:xfrm>
          <a:prstGeom prst="rect">
            <a:avLst/>
          </a:prstGeom>
        </p:spPr>
        <p:txBody>
          <a:bodyPr/>
          <a:lstStyle>
            <a:lvl1pPr defTabSz="411479">
              <a:defRPr sz="1600" b="1">
                <a:solidFill>
                  <a:srgbClr val="FF0000"/>
                </a:solidFill>
              </a:defRPr>
            </a:lvl1pPr>
          </a:lstStyle>
          <a:p>
            <a:r>
              <a:t>Intervento specifico: «Interventi di presa in carico multi professionale finalizzati all’inclusione lavorativa di persone adulte in esecuzione penale esterna»</a:t>
            </a:r>
          </a:p>
        </p:txBody>
      </p:sp>
      <p:sp>
        <p:nvSpPr>
          <p:cNvPr id="130" name="CasellaDiTesto 4"/>
          <p:cNvSpPr txBox="1"/>
          <p:nvPr/>
        </p:nvSpPr>
        <p:spPr>
          <a:xfrm>
            <a:off x="76200" y="1905000"/>
            <a:ext cx="3650411" cy="2567937"/>
          </a:xfrm>
          <a:prstGeom prst="rect">
            <a:avLst/>
          </a:prstGeom>
          <a:gradFill>
            <a:gsLst>
              <a:gs pos="0">
                <a:schemeClr val="accent3">
                  <a:hueOff val="263624"/>
                  <a:satOff val="55948"/>
                  <a:lumOff val="27907"/>
                </a:schemeClr>
              </a:gs>
              <a:gs pos="35000">
                <a:srgbClr val="E4FDBF"/>
              </a:gs>
              <a:gs pos="100000">
                <a:schemeClr val="accent3">
                  <a:hueOff val="321486"/>
                  <a:satOff val="58119"/>
                  <a:lumOff val="40966"/>
                </a:schemeClr>
              </a:gs>
            </a:gsLst>
            <a:lin ang="16200000"/>
          </a:gradFill>
          <a:ln w="12700">
            <a:miter lim="400000"/>
          </a:ln>
          <a:effectLst>
            <a:outerShdw blurRad="152400" dist="250190" dir="8460000" rotWithShape="0">
              <a:srgbClr val="000000">
                <a:alpha val="28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>
              <a:defRPr sz="1600" b="1">
                <a:solidFill>
                  <a:srgbClr val="FF0000"/>
                </a:solidFill>
              </a:defRPr>
            </a:pPr>
            <a:r>
              <a:t>Scenario analitico di attuazione</a:t>
            </a:r>
          </a:p>
          <a:p>
            <a:pPr>
              <a:defRPr sz="1400" b="1"/>
            </a:pPr>
            <a:r>
              <a:t>Target di spesa al 2023</a:t>
            </a:r>
            <a:r>
              <a:rPr b="0"/>
              <a:t>:  euro 2.686.690</a:t>
            </a:r>
            <a:br>
              <a:rPr b="0"/>
            </a:br>
            <a:r>
              <a:t>Target fisico al 2023: </a:t>
            </a:r>
            <a:r>
              <a:rPr b="0"/>
              <a:t>n. 363 destinatari</a:t>
            </a:r>
            <a:br>
              <a:rPr b="0"/>
            </a:br>
            <a:r>
              <a:t>Target di spesa al 2018: </a:t>
            </a:r>
            <a:r>
              <a:rPr b="0"/>
              <a:t>euro 9 96.197,00</a:t>
            </a:r>
            <a:br>
              <a:rPr b="0"/>
            </a:br>
            <a:r>
              <a:t>Target fisico al 2018: </a:t>
            </a:r>
            <a:r>
              <a:rPr b="0"/>
              <a:t>n. 135 destinatari</a:t>
            </a:r>
          </a:p>
          <a:p>
            <a:pPr>
              <a:defRPr sz="1400" b="1"/>
            </a:pPr>
            <a:r>
              <a:t>Parametro di riferimento di stima</a:t>
            </a:r>
            <a:r>
              <a:rPr b="0"/>
              <a:t>: euro 7.400</a:t>
            </a:r>
            <a:br>
              <a:rPr b="0"/>
            </a:br>
            <a:r>
              <a:t>Unità di misura per stima: </a:t>
            </a:r>
            <a:r>
              <a:rPr b="0"/>
              <a:t>costo unitario medio dell’intervento/servizio erogabile;</a:t>
            </a:r>
            <a:br>
              <a:rPr b="0"/>
            </a:br>
            <a:r>
              <a:t>Pertinente valore di realizzazione:</a:t>
            </a:r>
            <a:r>
              <a:rPr b="0"/>
              <a:t> altre persone svantaggiate;</a:t>
            </a:r>
            <a:br>
              <a:rPr b="0"/>
            </a:br>
            <a:endParaRPr b="0"/>
          </a:p>
        </p:txBody>
      </p:sp>
      <p:sp>
        <p:nvSpPr>
          <p:cNvPr id="131" name="CasellaDiTesto 5"/>
          <p:cNvSpPr txBox="1"/>
          <p:nvPr/>
        </p:nvSpPr>
        <p:spPr>
          <a:xfrm>
            <a:off x="4054414" y="1725284"/>
            <a:ext cx="5013386" cy="3228337"/>
          </a:xfrm>
          <a:prstGeom prst="rect">
            <a:avLst/>
          </a:prstGeom>
          <a:gradFill>
            <a:gsLst>
              <a:gs pos="0">
                <a:schemeClr val="accent3">
                  <a:hueOff val="263624"/>
                  <a:satOff val="55948"/>
                  <a:lumOff val="27907"/>
                </a:schemeClr>
              </a:gs>
              <a:gs pos="35000">
                <a:srgbClr val="E4FDBF"/>
              </a:gs>
              <a:gs pos="100000">
                <a:schemeClr val="accent3">
                  <a:hueOff val="321486"/>
                  <a:satOff val="58119"/>
                  <a:lumOff val="40966"/>
                </a:schemeClr>
              </a:gs>
            </a:gsLst>
            <a:lin ang="16200000"/>
          </a:gradFill>
          <a:ln w="12700">
            <a:miter lim="400000"/>
          </a:ln>
          <a:effectLst>
            <a:outerShdw blurRad="152400" dist="250190" dir="8460000" rotWithShape="0">
              <a:srgbClr val="000000">
                <a:alpha val="28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>
              <a:defRPr sz="1600" b="1">
                <a:solidFill>
                  <a:srgbClr val="FF0000"/>
                </a:solidFill>
              </a:defRPr>
            </a:pPr>
            <a:r>
              <a:t>Scenario analitico dell’Avviso</a:t>
            </a:r>
          </a:p>
          <a:p>
            <a:pPr>
              <a:defRPr sz="1600" b="1"/>
            </a:pPr>
            <a:r>
              <a:t>Target di spesa al 2018: </a:t>
            </a:r>
            <a:r>
              <a:rPr b="0"/>
              <a:t>euro 1.160.000,00 (di cui euro 592.000,00 per il progetto adulti ed euro 568.000,00 per il progetto dei minori)</a:t>
            </a:r>
          </a:p>
          <a:p>
            <a:pPr>
              <a:defRPr sz="1600" b="1"/>
            </a:pPr>
            <a:r>
              <a:t>Target fisico al 2018: n. </a:t>
            </a:r>
            <a:r>
              <a:rPr b="0"/>
              <a:t>157</a:t>
            </a:r>
            <a:r>
              <a:t> </a:t>
            </a:r>
            <a:r>
              <a:rPr b="0"/>
              <a:t>destinatari ( di cui n. 80 adulti e n. 77 minorenni)</a:t>
            </a:r>
          </a:p>
          <a:p>
            <a:pPr>
              <a:defRPr sz="1600" b="1"/>
            </a:pPr>
            <a:r>
              <a:t>Parametro di riferimento di stima</a:t>
            </a:r>
            <a:r>
              <a:rPr b="0"/>
              <a:t>: euro 7.400</a:t>
            </a:r>
            <a:br>
              <a:rPr b="0"/>
            </a:br>
            <a:r>
              <a:t>Parametro di riferimento di intervento: </a:t>
            </a:r>
            <a:r>
              <a:rPr b="0"/>
              <a:t>euro 4.800,00 corrisposti al  destinatario finale  per l’indennità di tirocinio</a:t>
            </a:r>
            <a:br>
              <a:rPr b="0"/>
            </a:br>
            <a:r>
              <a:t>Parametro di riferimento di intervento: </a:t>
            </a:r>
            <a:r>
              <a:rPr b="0"/>
              <a:t>euro 2.600,00 corrisposti al beneficiario per l’attività di  presa in carico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CasellaDiTesto 1"/>
          <p:cNvSpPr txBox="1"/>
          <p:nvPr/>
        </p:nvSpPr>
        <p:spPr>
          <a:xfrm>
            <a:off x="0" y="870857"/>
            <a:ext cx="2133601" cy="10814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 defTabSz="457200">
              <a:lnSpc>
                <a:spcPts val="3400"/>
              </a:lnSpc>
              <a:spcBef>
                <a:spcPts val="1200"/>
              </a:spcBef>
              <a:defRPr sz="1900" b="1">
                <a:solidFill>
                  <a:srgbClr val="FF0000"/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t>TIPOLOGIA </a:t>
            </a:r>
            <a:endParaRPr sz="1400"/>
          </a:p>
          <a:p>
            <a:pPr algn="ctr" defTabSz="457200">
              <a:lnSpc>
                <a:spcPts val="3400"/>
              </a:lnSpc>
              <a:spcBef>
                <a:spcPts val="1200"/>
              </a:spcBef>
              <a:defRPr sz="1900" b="1">
                <a:solidFill>
                  <a:srgbClr val="FF0000"/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t>DI AZIONE</a:t>
            </a:r>
          </a:p>
        </p:txBody>
      </p:sp>
      <p:sp>
        <p:nvSpPr>
          <p:cNvPr id="134" name="CasellaDiTesto 2"/>
          <p:cNvSpPr txBox="1"/>
          <p:nvPr/>
        </p:nvSpPr>
        <p:spPr>
          <a:xfrm>
            <a:off x="2416628" y="1011040"/>
            <a:ext cx="6542314" cy="1209037"/>
          </a:xfrm>
          <a:prstGeom prst="rect">
            <a:avLst/>
          </a:prstGeom>
          <a:gradFill>
            <a:gsLst>
              <a:gs pos="0">
                <a:schemeClr val="accent1">
                  <a:hueOff val="357503"/>
                  <a:satOff val="54545"/>
                  <a:lumOff val="29273"/>
                </a:schemeClr>
              </a:gs>
              <a:gs pos="35000">
                <a:srgbClr val="BDD4FF"/>
              </a:gs>
              <a:gs pos="100000">
                <a:schemeClr val="accent1">
                  <a:hueOff val="418253"/>
                  <a:satOff val="54545"/>
                  <a:lumOff val="42493"/>
                </a:schemeClr>
              </a:gs>
            </a:gsLst>
            <a:lin ang="16200000"/>
          </a:gradFill>
          <a:ln w="12700">
            <a:miter lim="400000"/>
          </a:ln>
          <a:effectLst>
            <a:outerShdw blurRad="114300" dist="12700" dir="5400000" rotWithShape="0">
              <a:srgbClr val="000000"/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>
              <a:defRPr sz="1200" b="1">
                <a:solidFill>
                  <a:srgbClr val="FF0000"/>
                </a:solidFill>
              </a:defRPr>
            </a:pPr>
            <a:r>
              <a:t>DESTINATARI: adulti in carico</a:t>
            </a:r>
          </a:p>
          <a:p>
            <a:pPr algn="ctr">
              <a:defRPr sz="1200" b="1">
                <a:solidFill>
                  <a:srgbClr val="FF0000"/>
                </a:solidFill>
              </a:defRPr>
            </a:pPr>
            <a:r>
              <a:t>dell’ Ufficio di Esecuzione Penale Esterna Umbria</a:t>
            </a:r>
          </a:p>
          <a:p>
            <a:pPr marL="285750" indent="-285750">
              <a:buSzPct val="100000"/>
              <a:buFont typeface="Arial"/>
              <a:buChar char="•"/>
              <a:defRPr sz="1100" b="1"/>
            </a:pPr>
            <a:r>
              <a:t>Attività individualizzata di orientamento e bilancio delle competenze;</a:t>
            </a:r>
          </a:p>
          <a:p>
            <a:pPr marL="285750" indent="-285750">
              <a:buSzPct val="100000"/>
              <a:buFont typeface="Arial"/>
              <a:buChar char="•"/>
              <a:defRPr sz="1100" b="1"/>
            </a:pPr>
            <a:r>
              <a:t>Tirocinio formativo extracurriculare in deroga - L.R. 17/2013 e sua direttiva di attuazione – con accompagnato da servizio individualizzato di tutorship;</a:t>
            </a:r>
          </a:p>
          <a:p>
            <a:pPr marL="285750" indent="-285750">
              <a:buSzPct val="100000"/>
              <a:buFont typeface="Arial"/>
              <a:buChar char="•"/>
              <a:defRPr sz="1100" b="1"/>
            </a:pPr>
            <a:r>
              <a:t>Attività di sensibilizzazione del contesto economico locale per il miglioramento delle opportunità occupazionali e dell’incontro domanda-offerta di lavoro</a:t>
            </a:r>
            <a:r>
              <a:rPr b="0"/>
              <a:t>.</a:t>
            </a:r>
          </a:p>
        </p:txBody>
      </p:sp>
      <p:sp>
        <p:nvSpPr>
          <p:cNvPr id="135" name="CasellaDiTesto 3"/>
          <p:cNvSpPr txBox="1"/>
          <p:nvPr/>
        </p:nvSpPr>
        <p:spPr>
          <a:xfrm>
            <a:off x="185058" y="2536370"/>
            <a:ext cx="4441372" cy="1920237"/>
          </a:xfrm>
          <a:prstGeom prst="rect">
            <a:avLst/>
          </a:prstGeom>
          <a:gradFill>
            <a:gsLst>
              <a:gs pos="0">
                <a:schemeClr val="accent2">
                  <a:hueOff val="-39879"/>
                  <a:satOff val="52282"/>
                  <a:lumOff val="29251"/>
                </a:schemeClr>
              </a:gs>
              <a:gs pos="35000">
                <a:srgbClr val="FFBFBE"/>
              </a:gs>
              <a:gs pos="100000">
                <a:schemeClr val="accent2">
                  <a:hueOff val="-44018"/>
                  <a:satOff val="52282"/>
                  <a:lumOff val="42346"/>
                </a:schemeClr>
              </a:gs>
            </a:gsLst>
            <a:lin ang="16200000"/>
          </a:gradFill>
          <a:ln w="12700">
            <a:miter lim="400000"/>
          </a:ln>
          <a:effectLst>
            <a:outerShdw blurRad="152400" dist="250190" dir="8460000" rotWithShape="0">
              <a:srgbClr val="000000">
                <a:alpha val="28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>
              <a:defRPr sz="1100" b="1">
                <a:solidFill>
                  <a:srgbClr val="FF0000"/>
                </a:solidFill>
              </a:defRPr>
            </a:pPr>
            <a:r>
              <a:t>DESTINATARI: Minorenni in carico dall’Ufficio di Servizio Sociale Minorenni- Umbria -</a:t>
            </a:r>
          </a:p>
          <a:p>
            <a:pPr algn="ctr">
              <a:defRPr sz="1100" b="1">
                <a:solidFill>
                  <a:srgbClr val="FF0000"/>
                </a:solidFill>
              </a:defRPr>
            </a:pPr>
            <a:r>
              <a:t>Minori compresi fra i 15 ed i 18 anni non compiuti (prossimi adulti) in assenza di assolvimento del diritto-dovere all’istruzione e alla formazione</a:t>
            </a:r>
          </a:p>
          <a:p>
            <a:pPr marL="171450" indent="-171450" algn="just">
              <a:buSzPct val="100000"/>
              <a:buFont typeface="Arial"/>
              <a:buChar char="•"/>
              <a:defRPr sz="1100" b="1"/>
            </a:pPr>
            <a:r>
              <a:t>Attività individualizzata di orientamento e bilancio delle competenze;</a:t>
            </a:r>
          </a:p>
          <a:p>
            <a:pPr marL="171450" indent="-171450" algn="just">
              <a:buSzPct val="100000"/>
              <a:buFont typeface="Arial"/>
              <a:buChar char="•"/>
              <a:defRPr sz="1100" b="1"/>
            </a:pPr>
            <a:r>
              <a:t>Attività di supporto alla messa in trasparenza degli apprendimenti maturati;</a:t>
            </a:r>
          </a:p>
          <a:p>
            <a:pPr marL="171450" indent="-171450" algn="just">
              <a:buSzPct val="100000"/>
              <a:buFont typeface="Arial"/>
              <a:buChar char="•"/>
              <a:defRPr sz="1100" b="1"/>
            </a:pPr>
            <a:r>
              <a:t>Attività individualizzata di docenza integrativa;</a:t>
            </a:r>
          </a:p>
          <a:p>
            <a:pPr marL="171450" indent="-171450" algn="just">
              <a:buSzPct val="100000"/>
              <a:buFont typeface="Arial"/>
              <a:buChar char="•"/>
              <a:defRPr sz="1100" b="1"/>
            </a:pPr>
            <a:r>
              <a:t>Attività individualizzata di tutorship;</a:t>
            </a:r>
          </a:p>
          <a:p>
            <a:pPr marL="171450" indent="-171450" algn="just">
              <a:buSzPct val="100000"/>
              <a:buFont typeface="Arial"/>
              <a:buChar char="•"/>
              <a:defRPr sz="1100" b="1"/>
            </a:pPr>
            <a:r>
              <a:t>Affiancamento individuale di educatori psicologi e coach </a:t>
            </a:r>
          </a:p>
        </p:txBody>
      </p:sp>
      <p:sp>
        <p:nvSpPr>
          <p:cNvPr id="136" name="CasellaDiTesto 4"/>
          <p:cNvSpPr txBox="1"/>
          <p:nvPr/>
        </p:nvSpPr>
        <p:spPr>
          <a:xfrm>
            <a:off x="4789713" y="2536370"/>
            <a:ext cx="4256317" cy="2377437"/>
          </a:xfrm>
          <a:prstGeom prst="rect">
            <a:avLst/>
          </a:prstGeom>
          <a:gradFill>
            <a:gsLst>
              <a:gs pos="0">
                <a:schemeClr val="accent2">
                  <a:hueOff val="-39879"/>
                  <a:satOff val="52282"/>
                  <a:lumOff val="29251"/>
                </a:schemeClr>
              </a:gs>
              <a:gs pos="35000">
                <a:srgbClr val="FFBFBE"/>
              </a:gs>
              <a:gs pos="100000">
                <a:schemeClr val="accent2">
                  <a:hueOff val="-44018"/>
                  <a:satOff val="52282"/>
                  <a:lumOff val="42346"/>
                </a:schemeClr>
              </a:gs>
            </a:gsLst>
            <a:lin ang="16200000"/>
          </a:gradFill>
          <a:ln w="12700">
            <a:miter lim="400000"/>
          </a:ln>
          <a:effectLst>
            <a:outerShdw blurRad="152400" dist="250190" dir="8460000" rotWithShape="0">
              <a:srgbClr val="000000">
                <a:alpha val="28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>
              <a:defRPr sz="1100" b="1">
                <a:solidFill>
                  <a:srgbClr val="FF0000"/>
                </a:solidFill>
              </a:defRPr>
            </a:pPr>
            <a:r>
              <a:t>DESTINATARI: Giovani adulti (da anni 18 compiuti a 25 non compiuti) inclusi prossimi adulti (minori compresi fra i 15 e 18 anni di età) con assolvimento del diritto-dovere all'istruzione e alla formazione:</a:t>
            </a:r>
          </a:p>
          <a:p>
            <a:pPr marL="171450" indent="-171450" algn="just">
              <a:buSzPct val="100000"/>
              <a:buFont typeface="Arial"/>
              <a:buChar char="•"/>
              <a:defRPr sz="1100" b="1"/>
            </a:pPr>
            <a:r>
              <a:t>Attività individualizzata di orientamento formativo e bilancio delle competenze;</a:t>
            </a:r>
          </a:p>
          <a:p>
            <a:pPr marL="171450" indent="-171450" algn="just">
              <a:buSzPct val="100000"/>
              <a:buFont typeface="Arial"/>
              <a:buChar char="•"/>
              <a:defRPr sz="1100" b="1"/>
            </a:pPr>
            <a:r>
              <a:t>Attività di formazione per l’acquisizione di competenze di base, trasversali e/o tecnico-professionali, propedeutica al tirocinio extracurricolare;</a:t>
            </a:r>
          </a:p>
          <a:p>
            <a:pPr marL="171450" indent="-171450" algn="just">
              <a:buSzPct val="100000"/>
              <a:buFont typeface="Arial"/>
              <a:buChar char="•"/>
              <a:defRPr sz="1100" b="1"/>
            </a:pPr>
            <a:r>
              <a:t>Attività di tirocinio formativo extracurriculare in deroga - L.R. 17/2013 e sua direttiva di attuazione accompagnato da servizio individualizzato di tutorship;</a:t>
            </a:r>
          </a:p>
          <a:p>
            <a:pPr marL="171450" indent="-171450" algn="just">
              <a:buSzPct val="100000"/>
              <a:buFont typeface="Arial"/>
              <a:buChar char="•"/>
              <a:defRPr sz="1100" b="1"/>
            </a:pPr>
            <a:r>
              <a:t>Attività di sensibilizzazione del contesto economico locale per il miglioramento delle opportunità occupazionali e dell’incontro domanda-offerta di lavoro.</a:t>
            </a: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CasellaDiTesto 3"/>
          <p:cNvSpPr txBox="1"/>
          <p:nvPr/>
        </p:nvSpPr>
        <p:spPr>
          <a:xfrm>
            <a:off x="91810" y="981180"/>
            <a:ext cx="1763486" cy="3581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r">
              <a:defRPr b="1">
                <a:solidFill>
                  <a:srgbClr val="FF0000"/>
                </a:solidFill>
              </a:defRPr>
            </a:lvl1pPr>
          </a:lstStyle>
          <a:p>
            <a:r>
              <a:t>RISULTATI</a:t>
            </a:r>
          </a:p>
        </p:txBody>
      </p:sp>
      <p:sp>
        <p:nvSpPr>
          <p:cNvPr id="139" name="CasellaDiTesto 4"/>
          <p:cNvSpPr txBox="1"/>
          <p:nvPr/>
        </p:nvSpPr>
        <p:spPr>
          <a:xfrm>
            <a:off x="3531696" y="981180"/>
            <a:ext cx="5486401" cy="497837"/>
          </a:xfrm>
          <a:prstGeom prst="rect">
            <a:avLst/>
          </a:prstGeom>
          <a:gradFill>
            <a:gsLst>
              <a:gs pos="0">
                <a:schemeClr val="accent3">
                  <a:hueOff val="263624"/>
                  <a:satOff val="55948"/>
                  <a:lumOff val="27907"/>
                </a:schemeClr>
              </a:gs>
              <a:gs pos="35000">
                <a:srgbClr val="E4FDBF"/>
              </a:gs>
              <a:gs pos="100000">
                <a:schemeClr val="accent3">
                  <a:hueOff val="321486"/>
                  <a:satOff val="58119"/>
                  <a:lumOff val="40966"/>
                </a:schemeClr>
              </a:gs>
            </a:gsLst>
            <a:lin ang="16200000"/>
          </a:gradFill>
          <a:ln w="12700">
            <a:miter lim="400000"/>
          </a:ln>
          <a:effectLst>
            <a:outerShdw blurRad="152400" dist="250190" dir="8460000" rotWithShape="0">
              <a:srgbClr val="000000">
                <a:alpha val="28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>
              <a:defRPr sz="1400" b="1">
                <a:solidFill>
                  <a:srgbClr val="FF0000"/>
                </a:solidFill>
              </a:defRPr>
            </a:pPr>
            <a:r>
              <a:t>I due progetti sono in fase conclusiva di rendicontazione. </a:t>
            </a:r>
          </a:p>
          <a:p>
            <a:pPr algn="ctr">
              <a:defRPr sz="1400" b="1">
                <a:solidFill>
                  <a:srgbClr val="FF0000"/>
                </a:solidFill>
              </a:defRPr>
            </a:pPr>
            <a:r>
              <a:t>Il livello di performance verrà raggiunto al 2018.</a:t>
            </a:r>
          </a:p>
        </p:txBody>
      </p:sp>
      <p:sp>
        <p:nvSpPr>
          <p:cNvPr id="140" name="CasellaDiTesto 5"/>
          <p:cNvSpPr txBox="1"/>
          <p:nvPr/>
        </p:nvSpPr>
        <p:spPr>
          <a:xfrm>
            <a:off x="355837" y="1630180"/>
            <a:ext cx="8215429" cy="904237"/>
          </a:xfrm>
          <a:prstGeom prst="rect">
            <a:avLst/>
          </a:prstGeom>
          <a:gradFill>
            <a:gsLst>
              <a:gs pos="0">
                <a:schemeClr val="accent6">
                  <a:hueOff val="-456778"/>
                  <a:satOff val="8290"/>
                  <a:lumOff val="24503"/>
                </a:schemeClr>
              </a:gs>
              <a:gs pos="35000">
                <a:srgbClr val="FFDECF"/>
              </a:gs>
              <a:gs pos="100000">
                <a:schemeClr val="accent6">
                  <a:hueOff val="-556026"/>
                  <a:satOff val="8290"/>
                  <a:lumOff val="34267"/>
                </a:schemeClr>
              </a:gs>
            </a:gsLst>
            <a:lin ang="16200000"/>
          </a:gradFill>
          <a:ln w="12700">
            <a:miter lim="400000"/>
          </a:ln>
          <a:effectLst>
            <a:outerShdw blurRad="152400" dist="250190" dir="8460000" rotWithShape="0">
              <a:srgbClr val="000000">
                <a:alpha val="28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>
              <a:defRPr sz="1400" b="1"/>
            </a:pPr>
            <a:r>
              <a:t>I progetti sono stati oggetto di valutazione dell’efficacia e dell’impatto con l’obiettivo di raccogliere suggerimenti e raccomandazioni per la prossima programmazione. </a:t>
            </a:r>
          </a:p>
          <a:p>
            <a:pPr algn="ctr">
              <a:defRPr sz="1400" b="1"/>
            </a:pPr>
            <a:r>
              <a:t>Tale azione è in capo al Servizio regionale: Valutazione e Verifica degli interventi pubblici, </a:t>
            </a:r>
          </a:p>
          <a:p>
            <a:pPr algn="ctr">
              <a:defRPr sz="1400" b="1"/>
            </a:pPr>
            <a:r>
              <a:t>per mezzo della società Exprin. </a:t>
            </a:r>
          </a:p>
        </p:txBody>
      </p:sp>
      <p:sp>
        <p:nvSpPr>
          <p:cNvPr id="141" name="CasellaDiTesto 9"/>
          <p:cNvSpPr txBox="1"/>
          <p:nvPr/>
        </p:nvSpPr>
        <p:spPr>
          <a:xfrm>
            <a:off x="174172" y="2863957"/>
            <a:ext cx="3707716" cy="2092877"/>
          </a:xfrm>
          <a:prstGeom prst="rect">
            <a:avLst/>
          </a:prstGeom>
          <a:gradFill>
            <a:gsLst>
              <a:gs pos="0">
                <a:schemeClr val="accent1">
                  <a:hueOff val="357503"/>
                  <a:satOff val="54545"/>
                  <a:lumOff val="29273"/>
                </a:schemeClr>
              </a:gs>
              <a:gs pos="35000">
                <a:srgbClr val="BDD4FF"/>
              </a:gs>
              <a:gs pos="100000">
                <a:schemeClr val="accent1">
                  <a:hueOff val="418253"/>
                  <a:satOff val="54545"/>
                  <a:lumOff val="42493"/>
                </a:schemeClr>
              </a:gs>
            </a:gsLst>
            <a:lin ang="16200000"/>
          </a:gradFill>
          <a:ln w="12700">
            <a:miter lim="400000"/>
          </a:ln>
          <a:effectLst>
            <a:outerShdw blurRad="152400" dist="250190" dir="8460000" rotWithShape="0">
              <a:srgbClr val="000000">
                <a:alpha val="28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>
              <a:defRPr sz="1400" b="1">
                <a:solidFill>
                  <a:srgbClr val="FF0000"/>
                </a:solidFill>
              </a:defRPr>
            </a:pPr>
            <a:r>
              <a:rPr dirty="0" err="1"/>
              <a:t>Valutazione</a:t>
            </a:r>
            <a:r>
              <a:rPr dirty="0"/>
              <a:t> del </a:t>
            </a:r>
            <a:r>
              <a:rPr dirty="0" err="1"/>
              <a:t>Progetto</a:t>
            </a:r>
            <a:r>
              <a:rPr dirty="0"/>
              <a:t> </a:t>
            </a:r>
            <a:r>
              <a:rPr dirty="0" smtClean="0"/>
              <a:t>S</a:t>
            </a:r>
            <a:r>
              <a:rPr lang="it-IT" smtClean="0"/>
              <a:t>f</a:t>
            </a:r>
            <a:r>
              <a:rPr smtClean="0"/>
              <a:t>ide2  </a:t>
            </a:r>
            <a:endParaRPr/>
          </a:p>
          <a:p>
            <a:pPr algn="ctr">
              <a:defRPr sz="1400" b="1">
                <a:solidFill>
                  <a:srgbClr val="FF0000"/>
                </a:solidFill>
              </a:defRPr>
            </a:pPr>
            <a:r>
              <a:rPr dirty="0"/>
              <a:t>ADULTI</a:t>
            </a:r>
          </a:p>
          <a:p>
            <a:pPr algn="just">
              <a:defRPr sz="1400" b="1"/>
            </a:pPr>
            <a:r>
              <a:rPr dirty="0"/>
              <a:t>Le </a:t>
            </a:r>
            <a:r>
              <a:rPr dirty="0" err="1"/>
              <a:t>azioni</a:t>
            </a:r>
            <a:r>
              <a:rPr dirty="0"/>
              <a:t> </a:t>
            </a:r>
            <a:r>
              <a:rPr dirty="0" err="1"/>
              <a:t>realizzate</a:t>
            </a:r>
            <a:r>
              <a:rPr dirty="0"/>
              <a:t> </a:t>
            </a:r>
            <a:r>
              <a:rPr dirty="0" err="1"/>
              <a:t>attraverso</a:t>
            </a:r>
            <a:r>
              <a:rPr dirty="0"/>
              <a:t> </a:t>
            </a:r>
            <a:r>
              <a:rPr dirty="0" err="1"/>
              <a:t>il</a:t>
            </a:r>
            <a:r>
              <a:rPr dirty="0"/>
              <a:t> </a:t>
            </a:r>
            <a:r>
              <a:rPr dirty="0" err="1"/>
              <a:t>progetto</a:t>
            </a:r>
            <a:r>
              <a:rPr dirty="0"/>
              <a:t> </a:t>
            </a:r>
            <a:r>
              <a:rPr dirty="0" err="1"/>
              <a:t>hanno</a:t>
            </a:r>
            <a:r>
              <a:rPr dirty="0"/>
              <a:t> </a:t>
            </a:r>
            <a:r>
              <a:rPr dirty="0" err="1"/>
              <a:t>ottenuto</a:t>
            </a:r>
            <a:r>
              <a:rPr dirty="0"/>
              <a:t> </a:t>
            </a:r>
            <a:r>
              <a:rPr dirty="0" err="1"/>
              <a:t>ottimi</a:t>
            </a:r>
            <a:r>
              <a:rPr dirty="0"/>
              <a:t> </a:t>
            </a:r>
            <a:r>
              <a:rPr dirty="0" err="1"/>
              <a:t>risultati</a:t>
            </a:r>
            <a:r>
              <a:rPr dirty="0"/>
              <a:t> in termini di </a:t>
            </a:r>
            <a:r>
              <a:rPr dirty="0" err="1"/>
              <a:t>completamento</a:t>
            </a:r>
            <a:r>
              <a:rPr dirty="0"/>
              <a:t> </a:t>
            </a:r>
            <a:r>
              <a:rPr dirty="0" err="1"/>
              <a:t>dei</a:t>
            </a:r>
            <a:r>
              <a:rPr dirty="0"/>
              <a:t> </a:t>
            </a:r>
            <a:r>
              <a:rPr dirty="0" err="1"/>
              <a:t>percorsi</a:t>
            </a:r>
            <a:r>
              <a:rPr dirty="0"/>
              <a:t> </a:t>
            </a:r>
            <a:r>
              <a:rPr dirty="0" err="1"/>
              <a:t>individuali</a:t>
            </a:r>
            <a:r>
              <a:rPr dirty="0"/>
              <a:t> e di </a:t>
            </a:r>
            <a:r>
              <a:rPr dirty="0" err="1"/>
              <a:t>esito</a:t>
            </a:r>
            <a:r>
              <a:rPr dirty="0"/>
              <a:t> </a:t>
            </a:r>
            <a:r>
              <a:rPr dirty="0" err="1"/>
              <a:t>positivo</a:t>
            </a:r>
            <a:r>
              <a:rPr dirty="0"/>
              <a:t> </a:t>
            </a:r>
            <a:r>
              <a:rPr dirty="0" err="1"/>
              <a:t>degli</a:t>
            </a:r>
            <a:r>
              <a:rPr dirty="0"/>
              <a:t> </a:t>
            </a:r>
            <a:r>
              <a:rPr dirty="0" err="1"/>
              <a:t>stessi</a:t>
            </a:r>
            <a:r>
              <a:rPr dirty="0"/>
              <a:t>, </a:t>
            </a:r>
            <a:r>
              <a:rPr dirty="0" err="1"/>
              <a:t>prospettando</a:t>
            </a:r>
            <a:r>
              <a:rPr dirty="0"/>
              <a:t> la </a:t>
            </a:r>
            <a:r>
              <a:rPr dirty="0" err="1"/>
              <a:t>possibilità</a:t>
            </a:r>
            <a:r>
              <a:rPr dirty="0"/>
              <a:t> di un </a:t>
            </a:r>
            <a:r>
              <a:rPr dirty="0" err="1"/>
              <a:t>inserimento</a:t>
            </a:r>
            <a:r>
              <a:rPr dirty="0"/>
              <a:t> </a:t>
            </a:r>
            <a:r>
              <a:rPr dirty="0" err="1"/>
              <a:t>lavorativo</a:t>
            </a:r>
            <a:r>
              <a:rPr dirty="0"/>
              <a:t> stabile </a:t>
            </a:r>
            <a:r>
              <a:rPr dirty="0" err="1"/>
              <a:t>che</a:t>
            </a:r>
            <a:r>
              <a:rPr dirty="0"/>
              <a:t> </a:t>
            </a:r>
            <a:r>
              <a:rPr dirty="0" err="1"/>
              <a:t>si</a:t>
            </a:r>
            <a:r>
              <a:rPr dirty="0"/>
              <a:t> è </a:t>
            </a:r>
            <a:r>
              <a:rPr dirty="0" err="1"/>
              <a:t>effettivamente</a:t>
            </a:r>
            <a:r>
              <a:rPr dirty="0"/>
              <a:t> </a:t>
            </a:r>
            <a:r>
              <a:rPr dirty="0" err="1"/>
              <a:t>verificato</a:t>
            </a:r>
            <a:r>
              <a:rPr dirty="0"/>
              <a:t> </a:t>
            </a:r>
            <a:r>
              <a:rPr u="sng" dirty="0"/>
              <a:t>per 35 </a:t>
            </a:r>
            <a:r>
              <a:rPr u="sng" dirty="0" err="1"/>
              <a:t>degli</a:t>
            </a:r>
            <a:r>
              <a:rPr u="sng" dirty="0"/>
              <a:t> 88 </a:t>
            </a:r>
            <a:r>
              <a:rPr u="sng" dirty="0" err="1"/>
              <a:t>adulti</a:t>
            </a:r>
            <a:r>
              <a:rPr u="sng" dirty="0"/>
              <a:t> </a:t>
            </a:r>
            <a:r>
              <a:rPr u="sng" dirty="0" err="1"/>
              <a:t>presi</a:t>
            </a:r>
            <a:r>
              <a:rPr u="sng" dirty="0"/>
              <a:t> in </a:t>
            </a:r>
            <a:r>
              <a:rPr u="sng" dirty="0" err="1"/>
              <a:t>carico</a:t>
            </a:r>
            <a:r>
              <a:rPr sz="1800" b="0" u="sng" dirty="0"/>
              <a:t>.</a:t>
            </a:r>
          </a:p>
        </p:txBody>
      </p:sp>
      <p:sp>
        <p:nvSpPr>
          <p:cNvPr id="142" name="CasellaDiTesto 10"/>
          <p:cNvSpPr txBox="1"/>
          <p:nvPr/>
        </p:nvSpPr>
        <p:spPr>
          <a:xfrm>
            <a:off x="4235570" y="3148472"/>
            <a:ext cx="4782528" cy="1920237"/>
          </a:xfrm>
          <a:prstGeom prst="rect">
            <a:avLst/>
          </a:prstGeom>
          <a:gradFill>
            <a:gsLst>
              <a:gs pos="0">
                <a:schemeClr val="accent1">
                  <a:hueOff val="357503"/>
                  <a:satOff val="54545"/>
                  <a:lumOff val="29273"/>
                </a:schemeClr>
              </a:gs>
              <a:gs pos="35000">
                <a:srgbClr val="BDD4FF"/>
              </a:gs>
              <a:gs pos="100000">
                <a:schemeClr val="accent1">
                  <a:hueOff val="418253"/>
                  <a:satOff val="54545"/>
                  <a:lumOff val="42493"/>
                </a:schemeClr>
              </a:gs>
            </a:gsLst>
            <a:lin ang="16200000"/>
          </a:gradFill>
          <a:ln w="12700">
            <a:miter lim="400000"/>
          </a:ln>
          <a:effectLst>
            <a:outerShdw blurRad="152400" dist="250190" dir="8460000" rotWithShape="0">
              <a:srgbClr val="000000">
                <a:alpha val="28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>
              <a:defRPr sz="1400" b="1">
                <a:solidFill>
                  <a:srgbClr val="FF0000"/>
                </a:solidFill>
              </a:defRPr>
            </a:pPr>
            <a:r>
              <a:t>Valutazione del Progetto ROAD</a:t>
            </a:r>
          </a:p>
          <a:p>
            <a:pPr algn="ctr">
              <a:defRPr sz="1400" b="1">
                <a:solidFill>
                  <a:srgbClr val="FF0000"/>
                </a:solidFill>
              </a:defRPr>
            </a:pPr>
            <a:r>
              <a:t>Minori e giovani adulti</a:t>
            </a:r>
          </a:p>
          <a:p>
            <a:pPr algn="just">
              <a:defRPr sz="1400" b="1"/>
            </a:pPr>
            <a:r>
              <a:t>Le azioni realizzate su 79 interventi attivati, si sono dimostrate idonee a sviluppare un cambiamento nel percorso evolutivo, trasmettendo ai ragazzi l’aspetto etico e valoriale del lavoro e costruendo le condizioni per il loro futuro inserimento lavorativo attraverso l’apprendimento di conoscenze e competenze trasversali</a:t>
            </a:r>
            <a:r>
              <a:rPr b="0"/>
              <a:t>.</a:t>
            </a: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Titolo 1"/>
          <p:cNvSpPr txBox="1">
            <a:spLocks noGrp="1"/>
          </p:cNvSpPr>
          <p:nvPr>
            <p:ph type="title"/>
          </p:nvPr>
        </p:nvSpPr>
        <p:spPr>
          <a:xfrm>
            <a:off x="755573" y="2211709"/>
            <a:ext cx="4968558" cy="1800201"/>
          </a:xfrm>
          <a:prstGeom prst="rect">
            <a:avLst/>
          </a:prstGeom>
        </p:spPr>
        <p:txBody>
          <a:bodyPr/>
          <a:lstStyle/>
          <a:p>
            <a:pPr algn="l">
              <a:defRPr sz="3100">
                <a:solidFill>
                  <a:srgbClr val="FFFFFF"/>
                </a:solidFill>
                <a:latin typeface="Impact"/>
                <a:ea typeface="Impact"/>
                <a:cs typeface="Impact"/>
                <a:sym typeface="Impact"/>
              </a:defRPr>
            </a:pPr>
            <a:r>
              <a:t>BUONA PRATICA </a:t>
            </a:r>
            <a:br/>
            <a:r>
              <a:t>POR UMBRIA FSE 2014/2020</a:t>
            </a:r>
            <a:br/>
            <a:r>
              <a:rPr sz="2200"/>
              <a:t>SERENELLA TASSELLI</a:t>
            </a: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Tema di Office">
  <a:themeElements>
    <a:clrScheme name="Tema di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Tema di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Tema di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Tema di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995</Words>
  <Application>Microsoft Office PowerPoint</Application>
  <PresentationFormat>Presentazione su schermo (16:9)</PresentationFormat>
  <Paragraphs>68</Paragraphs>
  <Slides>8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13" baseType="lpstr">
      <vt:lpstr>Arial</vt:lpstr>
      <vt:lpstr>Calibri</vt:lpstr>
      <vt:lpstr>Impact</vt:lpstr>
      <vt:lpstr>Times</vt:lpstr>
      <vt:lpstr>Tema di Office</vt:lpstr>
      <vt:lpstr>BUONA PRATICA  POR UMBRIA FSE 2014/2020 SERENELLA TASSELLI</vt:lpstr>
      <vt:lpstr>Presentazione standard di PowerPoint</vt:lpstr>
      <vt:lpstr>Avviso Pubblico biennale per la presentazione di progetti destinati alla presa in carico multidisciplinare delle persone in esecuzione penale esterna. attraverso attività di orientamento individuale, del bilancio delle competenze, formazione e accompagnamento al lavoro - attivazione di percorsi di inclusione lavorativa attraverso tirocini extracurricolari.  </vt:lpstr>
      <vt:lpstr>Presentazione standard di PowerPoint</vt:lpstr>
      <vt:lpstr>Intervento specifico: «Interventi di presa in carico multi professionale finalizzati all’inclusione lavorativa di persone adulte in esecuzione penale esterna»</vt:lpstr>
      <vt:lpstr>Presentazione standard di PowerPoint</vt:lpstr>
      <vt:lpstr>Presentazione standard di PowerPoint</vt:lpstr>
      <vt:lpstr>BUONA PRATICA  POR UMBRIA FSE 2014/2020 SERENELLA TASSELLI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BUONA PRATICA  POR UMBRIA FSE 2014/2020 SERENELLA TASSELLI</dc:title>
  <dc:creator>Roberta Giangiorgi</dc:creator>
  <cp:lastModifiedBy>Roberta Giangiorgi</cp:lastModifiedBy>
  <cp:revision>3</cp:revision>
  <dcterms:modified xsi:type="dcterms:W3CDTF">2018-09-17T14:31:27Z</dcterms:modified>
</cp:coreProperties>
</file>